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7" r:id="rId2"/>
    <p:sldId id="547" r:id="rId3"/>
    <p:sldId id="419" r:id="rId4"/>
    <p:sldId id="548" r:id="rId5"/>
    <p:sldId id="549" r:id="rId6"/>
    <p:sldId id="550" r:id="rId7"/>
    <p:sldId id="556" r:id="rId8"/>
    <p:sldId id="552" r:id="rId9"/>
    <p:sldId id="553" r:id="rId10"/>
    <p:sldId id="554" r:id="rId11"/>
    <p:sldId id="555" r:id="rId12"/>
    <p:sldId id="557" r:id="rId13"/>
    <p:sldId id="558" r:id="rId14"/>
    <p:sldId id="559" r:id="rId15"/>
    <p:sldId id="560" r:id="rId16"/>
    <p:sldId id="563" r:id="rId17"/>
    <p:sldId id="562" r:id="rId18"/>
    <p:sldId id="564" r:id="rId19"/>
    <p:sldId id="565" r:id="rId20"/>
    <p:sldId id="567" r:id="rId21"/>
    <p:sldId id="570" r:id="rId22"/>
    <p:sldId id="568" r:id="rId23"/>
    <p:sldId id="569" r:id="rId24"/>
    <p:sldId id="571" r:id="rId25"/>
    <p:sldId id="572" r:id="rId26"/>
    <p:sldId id="573" r:id="rId27"/>
    <p:sldId id="574" r:id="rId28"/>
    <p:sldId id="575" r:id="rId29"/>
    <p:sldId id="576" r:id="rId30"/>
    <p:sldId id="577" r:id="rId31"/>
    <p:sldId id="579" r:id="rId32"/>
    <p:sldId id="578" r:id="rId33"/>
    <p:sldId id="580" r:id="rId34"/>
    <p:sldId id="581" r:id="rId35"/>
    <p:sldId id="532" r:id="rId36"/>
    <p:sldId id="537" r:id="rId37"/>
    <p:sldId id="582" r:id="rId38"/>
    <p:sldId id="583" r:id="rId39"/>
    <p:sldId id="585" r:id="rId40"/>
    <p:sldId id="586" r:id="rId41"/>
    <p:sldId id="587" r:id="rId42"/>
    <p:sldId id="588" r:id="rId43"/>
    <p:sldId id="590" r:id="rId44"/>
    <p:sldId id="589" r:id="rId45"/>
    <p:sldId id="592" r:id="rId46"/>
    <p:sldId id="593" r:id="rId47"/>
    <p:sldId id="591" r:id="rId48"/>
    <p:sldId id="594" r:id="rId49"/>
    <p:sldId id="595" r:id="rId50"/>
    <p:sldId id="596" r:id="rId51"/>
    <p:sldId id="597" r:id="rId52"/>
    <p:sldId id="598" r:id="rId53"/>
    <p:sldId id="599" r:id="rId54"/>
    <p:sldId id="600" r:id="rId55"/>
    <p:sldId id="601" r:id="rId56"/>
    <p:sldId id="603" r:id="rId57"/>
    <p:sldId id="602" r:id="rId58"/>
    <p:sldId id="604" r:id="rId59"/>
    <p:sldId id="609" r:id="rId60"/>
    <p:sldId id="605" r:id="rId61"/>
    <p:sldId id="608" r:id="rId62"/>
    <p:sldId id="607" r:id="rId63"/>
    <p:sldId id="610" r:id="rId64"/>
    <p:sldId id="624" r:id="rId65"/>
    <p:sldId id="612" r:id="rId66"/>
    <p:sldId id="611" r:id="rId67"/>
    <p:sldId id="615" r:id="rId68"/>
    <p:sldId id="614" r:id="rId69"/>
    <p:sldId id="617" r:id="rId70"/>
    <p:sldId id="618" r:id="rId71"/>
    <p:sldId id="619" r:id="rId72"/>
    <p:sldId id="620" r:id="rId73"/>
    <p:sldId id="621" r:id="rId74"/>
    <p:sldId id="622" r:id="rId75"/>
    <p:sldId id="623" r:id="rId76"/>
    <p:sldId id="273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552bf61e5bb04a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E00"/>
    <a:srgbClr val="692E96"/>
    <a:srgbClr val="0091C4"/>
    <a:srgbClr val="01BCFF"/>
    <a:srgbClr val="C9F1FF"/>
    <a:srgbClr val="9A58CC"/>
    <a:srgbClr val="893CC2"/>
    <a:srgbClr val="7A35AD"/>
    <a:srgbClr val="B686DA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450" y="114"/>
      </p:cViewPr>
      <p:guideLst/>
    </p:cSldViewPr>
  </p:slideViewPr>
  <p:outlineViewPr>
    <p:cViewPr>
      <p:scale>
        <a:sx n="33" d="100"/>
        <a:sy n="33" d="100"/>
      </p:scale>
      <p:origin x="0" y="-211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87352362204716E-2"/>
          <c:y val="0.12927552108295268"/>
          <c:w val="0.91637364665354326"/>
          <c:h val="0.8001502952663450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0.5</c:v>
                </c:pt>
                <c:pt idx="1">
                  <c:v>1.4</c:v>
                </c:pt>
                <c:pt idx="2">
                  <c:v>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368-455A-BA3C-377FE2BF5D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270479"/>
        <c:axId val="437262991"/>
      </c:scatterChart>
      <c:valAx>
        <c:axId val="437270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262991"/>
        <c:crosses val="autoZero"/>
        <c:crossBetween val="midCat"/>
      </c:valAx>
      <c:valAx>
        <c:axId val="437262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2704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87352362204716E-2"/>
          <c:y val="0.12927552108295268"/>
          <c:w val="0.91637364665354326"/>
          <c:h val="0.8001502952663450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0.5</c:v>
                </c:pt>
                <c:pt idx="1">
                  <c:v>1.4</c:v>
                </c:pt>
                <c:pt idx="2">
                  <c:v>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109-451E-8D2F-2B31A43DB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270479"/>
        <c:axId val="437262991"/>
      </c:scatterChart>
      <c:valAx>
        <c:axId val="437270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262991"/>
        <c:crosses val="autoZero"/>
        <c:crossBetween val="midCat"/>
      </c:valAx>
      <c:valAx>
        <c:axId val="437262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2704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087352362204716E-2"/>
          <c:y val="0.12927552108295268"/>
          <c:w val="0.91637364665354326"/>
          <c:h val="0.8001502952663450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0.5</c:v>
                </c:pt>
                <c:pt idx="1">
                  <c:v>1.4</c:v>
                </c:pt>
                <c:pt idx="2">
                  <c:v>2.5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889-4E89-9767-9195D58522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7270479"/>
        <c:axId val="437262991"/>
      </c:scatterChart>
      <c:valAx>
        <c:axId val="437270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262991"/>
        <c:crosses val="autoZero"/>
        <c:crossBetween val="midCat"/>
      </c:valAx>
      <c:valAx>
        <c:axId val="437262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72704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62762DF2-05D7-4EA8-97EF-4D68D5280610}" type="datetimeFigureOut">
              <a:rPr lang="ko-KR" altLang="en-US" smtClean="0"/>
              <a:pPr/>
              <a:t>2023-01-04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360B67B5-417D-4B53-82BC-ED3A38E04C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52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9532-D6F3-44F2-8641-53694B9C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44399D-B860-4EA4-BD22-01BE462F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3F9D6-8302-44BF-83DF-13768BAC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FE919-B29B-4CCF-8809-60D62831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CEAB2-B756-4F1B-9D7E-42DC4B5F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6797-A913-4096-A975-F847748F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EE7894-A25B-4D1C-99A0-95F37C7A7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142AA-9BA5-4AB4-BE81-4AA26A8E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117CD-9271-43F0-9B9C-7FFD71CB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FF10D-3263-46C3-A82D-C9A596E6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31F307-5E50-4F4E-A40C-8162A8659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982C6-0F12-4AD0-95BC-9C7A7F5D0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12EEC-E0A3-498A-BC41-6403E1F3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3DD4-3105-46CA-B6A4-84D1C22F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FEB9-2ECA-47B6-AE03-482B664C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4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3443-E158-4AD2-A0ED-6E0B152E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241C5-2E43-4BE4-A7FE-03388B91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3C9D6-C3AC-405D-8C15-FC3AB1CE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421C7-9B53-4447-9749-51FA9644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0252E-D663-4917-9252-29F68DB0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60D6E-2915-431F-AAE1-187A246A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3110F-BC0B-44E7-8728-9AB4EC1DF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5B339-FB81-431F-8128-F90E69E6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D82C7-5FFB-40BC-88F7-93962E85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163D8-FBE7-4722-A8D3-3CE204D5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9ED50-1048-4746-BF0E-78980EFA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B9404-D708-4563-A5C8-CDA3BE45A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CEBF4-8397-4215-8C7F-5BAD42096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75030-48F6-447E-BDE5-9891B80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43412D-6AF7-49AB-918A-66C79442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29752-220E-439D-9847-159AA3A3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3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F1A53-CD1F-47B6-A621-B257E7F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AFBB1-333B-4131-B2FF-5ADA902A5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BCAC4-ECA4-4BFC-96A4-7F955E60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1A001C-5B9B-4F5A-B36F-3CAEC0FD8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B72032-571B-4CB3-8E2B-12E404279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8EFEC-E541-45EC-8B50-2BE62EB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0050E9-3893-434B-BDB5-C2960108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AF08DB-1304-4FAF-AF18-826F138C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1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FF0BA-9669-49A2-9014-B8EEA061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86974-C4DF-460F-A782-F835F157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8CC35-6015-4FE9-A90D-04F134B9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F0F622-B1E1-4032-900A-003ECA73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2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CB9434-E53E-4135-8056-F17BA2D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6BE91-A790-4CC9-990A-EAE93F31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6A32A-1708-4133-8E23-119E37A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51D43-B488-4368-8F65-D00222EE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114F8-BBA1-4149-9F61-5125456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2448C-E82C-48D4-8302-B9D289B57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60D1C-13ED-46AE-BD85-BBB3E99F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1BD40D-33B6-4AB2-B074-B8AC8ADA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EC5F1A-679F-4365-A302-49398107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1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43870-3285-4A72-9753-C882F514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EC8B4D-72BC-446D-8F35-F6F6B880A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D69E9-C706-4D03-A794-B00D5350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7AFB-70FE-4519-BA9E-A1A31E55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A7297-35C6-4748-8D15-74BB88C0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0C9B8-EF34-4521-9EF6-BB7DCEE0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9EC9E1-59E9-4FF5-BC08-78419F34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AAAF5-7FC2-41B2-8EF7-AB18E6A4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0997E-A811-456D-84C3-C7C01A83E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70E24-50D0-4582-B111-5BF5092D14A8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1F7-97A5-4EAC-8683-92824A881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03F4E-DE55-4B48-97BB-74C028949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word2vec.kr/search/?query=%ED%95%9C%EA%B5%AD-%EC%84%9C%EC%9A%B8%2B%EB%8F%84%EC%BF%84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9971820" y="5028626"/>
            <a:ext cx="180049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모바일시스템공학과</a:t>
            </a:r>
            <a:endParaRPr kumimoji="1" lang="en-US" altLang="ko-KR" sz="1400" dirty="0"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박찬호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3" y="634815"/>
            <a:ext cx="8902990" cy="2278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4400" b="1" dirty="0">
              <a:latin typeface="Noto Sans CJK KR" charset="-127"/>
              <a:ea typeface="Noto Sans CJK KR"/>
              <a:cs typeface="Noto Sans CJK KR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4400" b="1" dirty="0">
                <a:latin typeface="Noto Sans CJK KR" charset="-127"/>
                <a:ea typeface="Noto Sans CJK KR"/>
                <a:cs typeface="Noto Sans CJK KR" charset="-127"/>
              </a:rPr>
              <a:t>Deep</a:t>
            </a:r>
            <a:r>
              <a:rPr kumimoji="1" lang="ko-KR" altLang="en-US" sz="4400" b="1" dirty="0">
                <a:latin typeface="Noto Sans CJK KR" charset="-127"/>
                <a:ea typeface="Noto Sans CJK KR"/>
                <a:cs typeface="Noto Sans CJK KR" charset="-127"/>
              </a:rPr>
              <a:t> </a:t>
            </a:r>
            <a:r>
              <a:rPr kumimoji="1" lang="en-US" altLang="ko-KR" sz="4400" b="1" dirty="0">
                <a:latin typeface="Noto Sans CJK KR" charset="-127"/>
                <a:ea typeface="Noto Sans CJK KR"/>
                <a:cs typeface="Noto Sans CJK KR" charset="-127"/>
              </a:rPr>
              <a:t>Learning</a:t>
            </a:r>
          </a:p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rgbClr val="222222"/>
                </a:solidFill>
                <a:effectLst/>
                <a:ea typeface="Noto Sans CJK KR"/>
              </a:rPr>
              <a:t>Yann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ea typeface="Noto Sans CJK KR"/>
              </a:rPr>
              <a:t>LeCun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ea typeface="Noto Sans CJK KR"/>
              </a:rPr>
              <a:t>,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ea typeface="Noto Sans CJK KR"/>
              </a:rPr>
              <a:t>Yoshua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ea typeface="Noto Sans CJK KR"/>
              </a:rPr>
              <a:t>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ea typeface="Noto Sans CJK KR"/>
              </a:rPr>
              <a:t>Bengio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ea typeface="Noto Sans CJK KR"/>
              </a:rPr>
              <a:t> &amp; Geoffrey Hinton</a:t>
            </a:r>
            <a:endParaRPr kumimoji="1" lang="en-US" altLang="ko-KR" sz="2400" b="1" dirty="0">
              <a:ea typeface="Noto Sans CJK KR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4999991-45A7-099C-53C8-526167D54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9883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ea typeface="Noto Sans CJK KR"/>
                        </a:rPr>
                        <a:t>LeCun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a typeface="Noto Sans CJK KR"/>
                        </a:rPr>
                        <a:t>, Y.,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ea typeface="Noto Sans CJK KR"/>
                        </a:rPr>
                        <a:t>Bengio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a typeface="Noto Sans CJK KR"/>
                        </a:rPr>
                        <a:t>, Y. &amp; Hinton, G. Deep learning. Nature 521, 436–444 (2015).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Representation Learning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1228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https://blog.kthais.com/representation-learning-the-core-of-machine-learning-e25fab0f3ac0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FB7C684F-253D-51CB-F474-B809CB6C8387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Deep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Composing layers with non-linear modules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One layer transforming representation at one level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Lower layer : raw input  higher layer : abstract representations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Features not designed by humans with domain knowledge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With raw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General-purpose learning procedure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1286D8-305C-1003-4538-CC15DF430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667" y="826178"/>
            <a:ext cx="7843332" cy="531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42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Supervised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Train with label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Unsupervised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Train without label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Reinforcement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Agent -&gt; actions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Reward, State, Environment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38151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Supervised Learning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7918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https://www.mathworks.com/discovery/reinforcement-learning.html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Picture 4" descr="Figure 1. Three broad categories of machine learning: unsupervised learning, supervised learning and reinforcement learning">
            <a:extLst>
              <a:ext uri="{FF2B5EF4-FFF2-40B4-BE49-F238E27FC236}">
                <a16:creationId xmlns:a16="http://schemas.microsoft.com/office/drawing/2014/main" id="{7C5371F5-6676-0111-B550-4D91F4A77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77" y="880790"/>
            <a:ext cx="4798422" cy="243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829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Classification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Learning (training) with discrete labels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Categories, classes 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Regression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Learning (training) with continuous labels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Real-valued output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Supervised Learning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1011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https://www.sharpsightlabs.com/blog/regression-vs-classification/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Picture 2" descr="A simple image that shows the difference between regression vs classification.">
            <a:extLst>
              <a:ext uri="{FF2B5EF4-FFF2-40B4-BE49-F238E27FC236}">
                <a16:creationId xmlns:a16="http://schemas.microsoft.com/office/drawing/2014/main" id="{326B2C88-2338-D1F6-7F82-83340503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592" y="1009650"/>
            <a:ext cx="4837682" cy="314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53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08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Linear Regression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Find optimal linear model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𝒀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𝑨𝑿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𝒃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Relationship between X and Y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What is good model? B!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Minimum Error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082767"/>
              </a:xfrm>
              <a:prstGeom prst="rect">
                <a:avLst/>
              </a:prstGeom>
              <a:blipFill>
                <a:blip r:embed="rId2"/>
                <a:stretch>
                  <a:fillRect l="-554" b="-23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26357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Supervised Learning - Example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6039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https://www.tibco.com/ko/reference-center/what-is-regression-analysis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CD65B28-B9B3-840F-72A2-96A8B5C4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92" y="1015033"/>
            <a:ext cx="4688222" cy="23669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D8FFEE6-79FF-9C4B-232D-98F41A6F2554}"/>
              </a:ext>
            </a:extLst>
          </p:cNvPr>
          <p:cNvGrpSpPr/>
          <p:nvPr/>
        </p:nvGrpSpPr>
        <p:grpSpPr>
          <a:xfrm>
            <a:off x="1752600" y="4155315"/>
            <a:ext cx="8381999" cy="1925552"/>
            <a:chOff x="575761" y="4118512"/>
            <a:chExt cx="10136981" cy="2328715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46A12AE3-1DB0-668E-E3B1-C7C304219E5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09261310"/>
                </p:ext>
              </p:extLst>
            </p:nvPr>
          </p:nvGraphicFramePr>
          <p:xfrm>
            <a:off x="575761" y="4414669"/>
            <a:ext cx="3123783" cy="20325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A0279C78-D02D-43F9-E730-E6A2439847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38192739"/>
                </p:ext>
              </p:extLst>
            </p:nvPr>
          </p:nvGraphicFramePr>
          <p:xfrm>
            <a:off x="4082360" y="4414669"/>
            <a:ext cx="3123783" cy="20325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9E11A7FE-1FE6-751B-5926-22D24A98B59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15061840"/>
                </p:ext>
              </p:extLst>
            </p:nvPr>
          </p:nvGraphicFramePr>
          <p:xfrm>
            <a:off x="7588959" y="4414669"/>
            <a:ext cx="3123783" cy="20325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6C1457F6-EC6D-1419-AF13-1AB917B03EBA}"/>
                </a:ext>
              </a:extLst>
            </p:cNvPr>
            <p:cNvSpPr txBox="1"/>
            <p:nvPr/>
          </p:nvSpPr>
          <p:spPr>
            <a:xfrm>
              <a:off x="2137652" y="4176159"/>
              <a:ext cx="299279" cy="405820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b="1" dirty="0"/>
                <a:t>A</a:t>
              </a:r>
              <a:endParaRPr lang="ko-KR" altLang="en-US" sz="1800" b="1" dirty="0"/>
            </a:p>
          </p:txBody>
        </p:sp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DAE50A59-DCAC-EF13-EA12-1DCE38DE6B72}"/>
                </a:ext>
              </a:extLst>
            </p:cNvPr>
            <p:cNvSpPr txBox="1"/>
            <p:nvPr/>
          </p:nvSpPr>
          <p:spPr>
            <a:xfrm>
              <a:off x="5644251" y="4176159"/>
              <a:ext cx="299279" cy="405820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b="1" dirty="0"/>
                <a:t>B</a:t>
              </a:r>
              <a:endParaRPr lang="ko-KR" altLang="en-US" sz="1800" b="1" dirty="0"/>
            </a:p>
          </p:txBody>
        </p:sp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24F0AFB2-EE13-B2AB-372C-59599EB33D94}"/>
                </a:ext>
              </a:extLst>
            </p:cNvPr>
            <p:cNvSpPr txBox="1"/>
            <p:nvPr/>
          </p:nvSpPr>
          <p:spPr>
            <a:xfrm>
              <a:off x="9150850" y="4118512"/>
              <a:ext cx="299279" cy="405820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800" b="1" dirty="0"/>
                <a:t>C</a:t>
              </a:r>
              <a:endParaRPr lang="ko-KR" altLang="en-US" sz="1800" b="1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ED9D306-F5A8-91C6-8F81-6DC62A6B55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7521" y="5025006"/>
              <a:ext cx="2131571" cy="40594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33A6F0D-FDAF-ED18-F4B1-89C483E32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7582" y="4605576"/>
              <a:ext cx="1782730" cy="146902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BD09B90-DC67-D5B9-B58F-958707275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6696" y="4848739"/>
              <a:ext cx="1907586" cy="7584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0273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Objective Function (= Cost Function)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Compute error (= distance)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Machine modifies internal adjustable parameters to minimize error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Parameters = Weights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Adjust weights by Gradient Descent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4948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Supervised Learning – Objective Function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50713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https://www.tibco.com/ko/reference-center/what-is-regression-analysis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CC627F58-B9AF-6CA4-401A-69697380F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b="19907"/>
          <a:stretch/>
        </p:blipFill>
        <p:spPr bwMode="auto">
          <a:xfrm>
            <a:off x="7663431" y="824444"/>
            <a:ext cx="4360794" cy="15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24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Gradient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Partial derivative of J with regard to each parameter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Gradient is a vector field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rgbClr val="FF000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930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Supervised Learning – Gradient Descent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30317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DF9A653-D423-BF64-7406-72C1BCA9A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301" y="2894665"/>
            <a:ext cx="3854058" cy="28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1119536-9FF2-4038-4485-7363A797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51" y="2894665"/>
            <a:ext cx="3854058" cy="288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23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Gradient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Partial derivative of J with regard to each parameter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Gradient is a vector field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rgbClr val="FF000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Supervised Learning – Gradient Descent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795EDF1-0EC8-048B-5911-ECD01FFE17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56" y="2298471"/>
            <a:ext cx="4619624" cy="387107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CDCA5F-1DEA-2BC1-AC81-750108AB2698}"/>
                  </a:ext>
                </a:extLst>
              </p:cNvPr>
              <p:cNvSpPr txBox="1"/>
              <p:nvPr/>
            </p:nvSpPr>
            <p:spPr>
              <a:xfrm>
                <a:off x="253706" y="3547214"/>
                <a:ext cx="6756694" cy="1523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ko-KR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ko-KR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1" i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ko-KR" altLang="en-US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ko-KR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b="1" i="0"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r>
                                      <a:rPr lang="ko-KR" altLang="en-US" b="1" i="1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ko-KR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b="1" i="1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ko-KR" altLang="en-US" b="1" i="0"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ko-KR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b="1" i="1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ko-KR" altLang="en-US" b="1" i="0">
                                            <a:latin typeface="Cambria Math" panose="02040503050406030204" pitchFamily="18" charset="0"/>
                                          </a:rPr>
                                          <m:t>𝟏𝟏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ko-KR" altLang="en-US" b="1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ko-KR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b="1" i="0"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r>
                                      <a:rPr lang="ko-KR" altLang="en-US" b="1" i="1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ko-KR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b="1" i="1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ko-KR" altLang="en-US" b="1" i="0"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ko-KR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b="1" i="1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ko-KR" altLang="en-US" b="1" i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ko-KR" altLang="en-US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ko-KR" altLang="en-US" b="1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ko-KR" altLang="en-US" b="1" i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ko-KR" altLang="en-US" b="1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ko-KR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b="1" i="0"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r>
                                      <a:rPr lang="ko-KR" altLang="en-US" b="1" i="1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ko-KR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b="1" i="1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ko-KR" altLang="en-US" b="1" i="0"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ko-KR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b="1" i="1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ko-KR" altLang="en-US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  <m:r>
                                          <a:rPr lang="ko-KR" altLang="en-US" b="1" i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ko-KR" altLang="en-US" b="1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ko-KR" altLang="en-US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en-US" b="1" i="0"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r>
                                      <a:rPr lang="ko-KR" altLang="en-US" b="1" i="1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d>
                                      <m:dPr>
                                        <m:ctrlPr>
                                          <a:rPr lang="ko-KR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ko-KR" altLang="en-US" b="1" i="1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ko-KR" altLang="en-US" b="1" i="0">
                                        <a:latin typeface="Cambria Math" panose="02040503050406030204" pitchFamily="18" charset="0"/>
                                      </a:rPr>
                                      <m:t>𝛛</m:t>
                                    </m:r>
                                    <m:sSub>
                                      <m:sSubPr>
                                        <m:ctrlPr>
                                          <a:rPr lang="ko-KR" altLang="en-US" b="1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b="1" i="1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ko-KR" altLang="en-US" b="1" i="1">
                                            <a:latin typeface="Cambria Math" panose="02040503050406030204" pitchFamily="18" charset="0"/>
                                          </a:rPr>
                                          <m:t>𝒏𝒏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ko-KR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0">
                                      <a:latin typeface="Cambria Math" panose="02040503050406030204" pitchFamily="18" charset="0"/>
                                    </a:rPr>
                                    <m:t>𝛁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ko-KR" altLang="en-US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r>
                            <a:rPr lang="ko-KR" altLang="en-US" b="1" i="0">
                              <a:latin typeface="Cambria Math" panose="02040503050406030204" pitchFamily="18" charset="0"/>
                            </a:rPr>
                            <m:t>𝛛</m:t>
                          </m:r>
                          <m:sSub>
                            <m:sSubPr>
                              <m:ctrlPr>
                                <a:rPr lang="ko-KR" alt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CDCA5F-1DEA-2BC1-AC81-750108AB2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06" y="3547214"/>
                <a:ext cx="6756694" cy="15231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013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Compute gradient vector for each weight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Adjust weight vector in the opposite direction to gradient vector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Supervised Learning – Gradient Descent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B7C432-03FE-8061-6619-A06B9C988F45}"/>
                  </a:ext>
                </a:extLst>
              </p:cNvPr>
              <p:cNvSpPr txBox="1"/>
              <p:nvPr/>
            </p:nvSpPr>
            <p:spPr>
              <a:xfrm>
                <a:off x="4388319" y="3127482"/>
                <a:ext cx="3289359" cy="1519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𝒓𝒆𝒑𝒆𝒂𝒕</m:t>
                      </m:r>
                      <m:r>
                        <a:rPr lang="en-US" altLang="ko-KR" sz="1800" b="1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1800" b="1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𝒖𝒏𝒕𝒊𝒍</m:t>
                      </m:r>
                      <m:r>
                        <a:rPr lang="en-US" altLang="ko-KR" sz="1800" b="1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1800" b="1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𝒄𝒐𝒏𝒗𝒆𝒓𝒈𝒆𝒏𝒄𝒆</m:t>
                      </m:r>
                      <m:r>
                        <a:rPr lang="en-US" altLang="ko-KR" sz="1800" b="1" i="1" kern="100" smtClean="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{</m:t>
                      </m:r>
                    </m:oMath>
                  </m:oMathPara>
                </a14:m>
                <a:endParaRPr lang="ko-KR" altLang="ko-KR" sz="1800" b="1" kern="100" dirty="0">
                  <a:effectLst/>
                  <a:latin typeface="Noto Serif CJK KR Medium" panose="02020500000000000000" pitchFamily="18" charset="-127"/>
                  <a:ea typeface="Noto Serif CJK KR Medium" panose="02020500000000000000" pitchFamily="18" charset="-127"/>
                  <a:cs typeface="Times New Roman" panose="02020603050405020304" pitchFamily="18" charset="0"/>
                </a:endParaRPr>
              </a:p>
              <a:p>
                <a:pPr algn="just" latinLnBrk="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800" b="1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1800" b="1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 :=</m:t>
                      </m:r>
                      <m:sSub>
                        <m:sSubPr>
                          <m:ctrlPr>
                            <a:rPr lang="ko-KR" altLang="ko-KR" sz="1800" b="1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altLang="ko-KR" sz="1800" b="1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ko-KR" sz="1800" b="1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ko-KR" sz="1800" b="1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𝜶</m:t>
                      </m:r>
                      <m:f>
                        <m:fPr>
                          <m:ctrlPr>
                            <a:rPr lang="ko-KR" altLang="ko-KR" sz="1800" b="1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1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altLang="ko-KR" sz="1800" b="1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ko-KR" altLang="ko-KR" sz="1800" b="1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1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altLang="ko-KR" sz="1800" b="1" i="1" kern="100">
                                  <a:effectLst/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en-US" altLang="ko-KR" sz="1800" b="1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𝑱</m:t>
                      </m:r>
                      <m:r>
                        <a:rPr lang="en-US" altLang="ko-KR" sz="1800" b="1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1800" b="1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US" altLang="ko-KR" sz="1800" b="1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sz="1800" b="1" kern="100" dirty="0">
                  <a:effectLst/>
                  <a:latin typeface="Noto Serif CJK KR Medium" panose="02020500000000000000" pitchFamily="18" charset="-127"/>
                  <a:ea typeface="Noto Serif CJK KR Medium" panose="02020500000000000000" pitchFamily="18" charset="-127"/>
                  <a:cs typeface="Times New Roman" panose="02020603050405020304" pitchFamily="18" charset="0"/>
                </a:endParaRPr>
              </a:p>
              <a:p>
                <a:pPr algn="just" latinLnBrk="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altLang="ko-KR" sz="1800" b="1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ko-KR" sz="1800" b="1" kern="100" dirty="0">
                    <a:effectLst/>
                    <a:latin typeface="Noto Serif CJK KR Medium" panose="02020500000000000000" pitchFamily="18" charset="-127"/>
                    <a:ea typeface="Noto Serif CJK KR Medium" panose="02020500000000000000" pitchFamily="18" charset="-127"/>
                    <a:cs typeface="Times New Roman" panose="02020603050405020304" pitchFamily="18" charset="0"/>
                  </a:rPr>
                  <a:t> </a:t>
                </a:r>
                <a:endParaRPr lang="ko-KR" altLang="ko-KR" sz="1800" b="1" kern="100" dirty="0">
                  <a:effectLst/>
                  <a:latin typeface="Noto Serif CJK KR Medium" panose="02020500000000000000" pitchFamily="18" charset="-127"/>
                  <a:ea typeface="Noto Serif CJK KR Medium" panose="02020500000000000000" pitchFamily="18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B7C432-03FE-8061-6619-A06B9C98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319" y="3127482"/>
                <a:ext cx="3289359" cy="1519006"/>
              </a:xfrm>
              <a:prstGeom prst="rect">
                <a:avLst/>
              </a:prstGeom>
              <a:blipFill>
                <a:blip r:embed="rId2"/>
                <a:stretch>
                  <a:fillRect l="-742" b="-3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8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Compute gradient vector for each weight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Adjust weight vector in the opposite direction to gradient vector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Supervised Learning – Gradient Descent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5303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https://blog.paperspace.com/intro-to-optimization-in-deep-learning-gradient-descent/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252A911-E7DE-3C90-6648-47813F7CED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2823348"/>
            <a:ext cx="6591299" cy="329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07B79C1-DA5D-0CAC-7820-BEEE53AD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068642"/>
            <a:ext cx="3745453" cy="28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83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Stochastic Gradient Descent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Randomly choose a few samples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Stochastic  noisy estimate of the average gradient of samples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Supervised Learning – Gradient Descent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96365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https://pub.towardsai.net/understanding-optimization-algorithms-309d8065599d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C9260948-628A-A1B8-F533-9537AC7F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143" y="3050769"/>
            <a:ext cx="4745712" cy="29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31387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Representation Learning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Supervised Learning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Optimizer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Selectivity – Invariance Dilemma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Deep Learning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Distributed Representation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RNN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4411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7680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75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20117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Optimizer?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248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https://towardsdatascience.com/10-gradient-descent-optimisation-algorithms-86989510b5e9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18434" name="Picture 2">
            <a:extLst>
              <a:ext uri="{FF2B5EF4-FFF2-40B4-BE49-F238E27FC236}">
                <a16:creationId xmlns:a16="http://schemas.microsoft.com/office/drawing/2014/main" id="{7D4025BC-4A62-133F-CD9D-802B262C8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9" y="1619250"/>
            <a:ext cx="66675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9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Poor local minima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Rarely a problem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Saddle points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Large number of saddle points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Surface curves up in most dimensions and curves down in few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Optimizer?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819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Poor local minima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Rarely a problem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Saddle points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Large number of saddle points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Surface curves up in most dimensions and curves down in few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Optimizer?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3D4C6219-1738-2FC6-0D03-C1315DB55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775049"/>
            <a:ext cx="7124700" cy="530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094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Optimizers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Rmsprop</a:t>
            </a: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Adam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…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Optimizer?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05662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https://medium.com/analytics-vidhya/artificial-neural-networks-an-intuitive-approach-part-5-95da50a9cffd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16386" name="Picture 2">
            <a:extLst>
              <a:ext uri="{FF2B5EF4-FFF2-40B4-BE49-F238E27FC236}">
                <a16:creationId xmlns:a16="http://schemas.microsoft.com/office/drawing/2014/main" id="{BE97987E-85AD-F461-B98E-D9A6EA337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1279304"/>
            <a:ext cx="6172200" cy="476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14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Selectivity – Invariance Dilemma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Insensitive to irrelevant variations of input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Sensitive to particular minute variations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Linear classifiers or ‘shallow’ classifiers has limitation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Sensitivity ↑ then invariance↓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Example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White wolf and Samoyed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39778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Selectivity – Invariance Dilemma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83610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https://stats.stackexchange.com/questions/208936/what-is-translation-invariance-in-computer-vision-and-convolutional-neural-netwo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8152C5F6-88E9-86CB-631B-4767DEBF0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296" y="560622"/>
            <a:ext cx="3563403" cy="483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227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Selectivity – Invariance Dilemma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Insensitive to irrelevant variations of input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Sensitive to particular minute variations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Linear classifiers or ‘shallow’ classifiers has limitation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Sensitivity ↑ then invariance↓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Example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White wolf and Samoyed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Selectivity – Invariance Dilemma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60118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https://tracki.com/blogs/post/11-dogs-that-look-like-wolves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3554" name="Picture 2" descr="사모예드">
            <a:extLst>
              <a:ext uri="{FF2B5EF4-FFF2-40B4-BE49-F238E27FC236}">
                <a16:creationId xmlns:a16="http://schemas.microsoft.com/office/drawing/2014/main" id="{70A11E42-11F4-3FC3-91B0-59E5CCDC9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999" y="2009775"/>
            <a:ext cx="6096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468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Linear classifiers or ‘shallow’ classifiers has limitation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Needed good feature extractor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Non-linear activations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Non-linear input-output mapping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Selectivity – Invariance Dilemma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9418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5131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Neuron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Perceptron motive from Neuron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Aggregate input to make output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Weighted Sum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Non-linear activation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628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Deep Learning - Perceptron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Picture 2" descr="Neuron network illustration">
            <a:extLst>
              <a:ext uri="{FF2B5EF4-FFF2-40B4-BE49-F238E27FC236}">
                <a16:creationId xmlns:a16="http://schemas.microsoft.com/office/drawing/2014/main" id="{9A5C3B8C-1BB7-A8A8-D6A3-B13F307EF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91" y="888839"/>
            <a:ext cx="3111761" cy="179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A451515-D771-54BF-7E36-53FE748FA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78" y="2489292"/>
            <a:ext cx="6354747" cy="358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09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Neuron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Perceptron motive from Neuron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Aggregate input to make output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Weighted Sum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Non-linear activation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Deep Learning - Perceptron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28104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https://velog.io/@tobe-honest/%EB%8B%A4%EC%B8%B5-%ED%8D%BC%EC%85%89%ED%8A%B8%EB%A1%A0Multi-layer-Perceptron-MLP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A20CE0E5-4BD3-874C-5B64-4C0304A6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54" y="921204"/>
            <a:ext cx="4400246" cy="311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992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Linear Combination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Linear Transformation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05546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Deep Learning – Linear Transformation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DF4C82D-C03F-2581-3166-D5A9FA8D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30" y="1726682"/>
            <a:ext cx="3734321" cy="609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97558E-3C86-C1AF-CCD1-96EA0996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3090457"/>
            <a:ext cx="2314898" cy="265784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82B9699-3D5C-B2B2-0C3D-CB03A7DF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54" y="921204"/>
            <a:ext cx="4400246" cy="311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4B43864-7AFD-3188-E32B-CDF93A65C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15" y="3296436"/>
            <a:ext cx="3527188" cy="282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0B50D0A-C110-0C95-F119-B4F2A775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773" y="3296436"/>
            <a:ext cx="3531402" cy="282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74B63F-9AC5-959B-BF0E-3136F474565D}"/>
              </a:ext>
            </a:extLst>
          </p:cNvPr>
          <p:cNvSpPr/>
          <p:nvPr/>
        </p:nvSpPr>
        <p:spPr>
          <a:xfrm>
            <a:off x="6953554" y="1099050"/>
            <a:ext cx="2628596" cy="2444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2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Yann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LeCun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Yoshua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Bengio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Geoffrey Hinton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Nature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2015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321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4083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092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Linear Combination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Linear Transformation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Deep Learning – Linear Transformation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7121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https://towardsdatascience.com/visualizing-the-mlp-a-composition-of-transformations-dec1c62d4eea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DF4C82D-C03F-2581-3166-D5A9FA8D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30" y="1726682"/>
            <a:ext cx="3734321" cy="609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97558E-3C86-C1AF-CCD1-96EA0996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3090457"/>
            <a:ext cx="2314898" cy="265784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82B9699-3D5C-B2B2-0C3D-CB03A7DF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54" y="921204"/>
            <a:ext cx="4400246" cy="311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74B63F-9AC5-959B-BF0E-3136F474565D}"/>
              </a:ext>
            </a:extLst>
          </p:cNvPr>
          <p:cNvSpPr/>
          <p:nvPr/>
        </p:nvSpPr>
        <p:spPr>
          <a:xfrm>
            <a:off x="6953554" y="1099050"/>
            <a:ext cx="2628596" cy="2444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A464EEF-A86C-2DBA-F3AD-67E8A3D5A5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96" y="2852463"/>
            <a:ext cx="5873553" cy="33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30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Linear Combination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Linear Transformation with bias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Affine Transformation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62940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Deep Learning – Affine Transformation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https://towardsdatascience.com/visualizing-the-mlp-a-composition-of-transformations-dec1c62d4eea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9" name="Picture 4">
            <a:extLst>
              <a:ext uri="{FF2B5EF4-FFF2-40B4-BE49-F238E27FC236}">
                <a16:creationId xmlns:a16="http://schemas.microsoft.com/office/drawing/2014/main" id="{282B9699-3D5C-B2B2-0C3D-CB03A7DF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54" y="921204"/>
            <a:ext cx="4400246" cy="311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74B63F-9AC5-959B-BF0E-3136F474565D}"/>
              </a:ext>
            </a:extLst>
          </p:cNvPr>
          <p:cNvSpPr/>
          <p:nvPr/>
        </p:nvSpPr>
        <p:spPr>
          <a:xfrm>
            <a:off x="6953554" y="1099049"/>
            <a:ext cx="2628596" cy="302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DF5DD93-B89C-A9E5-C53A-6BAED5B8DC03}"/>
              </a:ext>
            </a:extLst>
          </p:cNvPr>
          <p:cNvSpPr/>
          <p:nvPr/>
        </p:nvSpPr>
        <p:spPr>
          <a:xfrm>
            <a:off x="7256219" y="3646751"/>
            <a:ext cx="266700" cy="278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09B29D-5BC2-3E68-A7C7-68B469F9D323}"/>
              </a:ext>
            </a:extLst>
          </p:cNvPr>
          <p:cNvSpPr/>
          <p:nvPr/>
        </p:nvSpPr>
        <p:spPr>
          <a:xfrm>
            <a:off x="7989764" y="3590279"/>
            <a:ext cx="496096" cy="23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</a:t>
            </a:r>
            <a:r>
              <a:rPr lang="en-US" altLang="ko-KR" sz="1100" dirty="0"/>
              <a:t>b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C42D3F-A14C-08DE-14FD-EFAD1A05E6D1}"/>
              </a:ext>
            </a:extLst>
          </p:cNvPr>
          <p:cNvCxnSpPr>
            <a:cxnSpLocks/>
          </p:cNvCxnSpPr>
          <p:nvPr/>
        </p:nvCxnSpPr>
        <p:spPr>
          <a:xfrm flipV="1">
            <a:off x="7522919" y="3664320"/>
            <a:ext cx="498472" cy="119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CA5118-9269-E7BA-239E-9AEEBD5C97E5}"/>
              </a:ext>
            </a:extLst>
          </p:cNvPr>
          <p:cNvCxnSpPr>
            <a:cxnSpLocks/>
          </p:cNvCxnSpPr>
          <p:nvPr/>
        </p:nvCxnSpPr>
        <p:spPr>
          <a:xfrm flipV="1">
            <a:off x="8454232" y="2705100"/>
            <a:ext cx="585145" cy="9818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290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9E698C2-550F-8F93-6191-7DFCF611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54" y="921204"/>
            <a:ext cx="4400246" cy="311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57B24D-182F-4D2A-F542-55D816E61A93}"/>
              </a:ext>
            </a:extLst>
          </p:cNvPr>
          <p:cNvSpPr>
            <a:spLocks/>
          </p:cNvSpPr>
          <p:nvPr/>
        </p:nvSpPr>
        <p:spPr>
          <a:xfrm>
            <a:off x="6953554" y="1099049"/>
            <a:ext cx="2628596" cy="302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2BCCC4-E010-0969-B3A1-16F361AC223F}"/>
              </a:ext>
            </a:extLst>
          </p:cNvPr>
          <p:cNvSpPr>
            <a:spLocks/>
          </p:cNvSpPr>
          <p:nvPr/>
        </p:nvSpPr>
        <p:spPr>
          <a:xfrm>
            <a:off x="7256219" y="3646751"/>
            <a:ext cx="266700" cy="278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16B24EA-E586-E54F-7EE6-18B60ACDE967}"/>
              </a:ext>
            </a:extLst>
          </p:cNvPr>
          <p:cNvSpPr>
            <a:spLocks/>
          </p:cNvSpPr>
          <p:nvPr/>
        </p:nvSpPr>
        <p:spPr>
          <a:xfrm>
            <a:off x="7989764" y="3590279"/>
            <a:ext cx="496096" cy="23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</a:t>
            </a:r>
            <a:r>
              <a:rPr lang="en-US" altLang="ko-KR" sz="1100" dirty="0"/>
              <a:t>b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6743B56-A6CF-48B8-FB17-5574F925EF90}"/>
              </a:ext>
            </a:extLst>
          </p:cNvPr>
          <p:cNvCxnSpPr>
            <a:cxnSpLocks/>
          </p:cNvCxnSpPr>
          <p:nvPr/>
        </p:nvCxnSpPr>
        <p:spPr>
          <a:xfrm flipV="1">
            <a:off x="7522919" y="3664320"/>
            <a:ext cx="498472" cy="119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E4667A-13A5-5ACC-7865-FF060F4EFD10}"/>
              </a:ext>
            </a:extLst>
          </p:cNvPr>
          <p:cNvCxnSpPr>
            <a:cxnSpLocks/>
          </p:cNvCxnSpPr>
          <p:nvPr/>
        </p:nvCxnSpPr>
        <p:spPr>
          <a:xfrm flipV="1">
            <a:off x="8454232" y="2705100"/>
            <a:ext cx="585145" cy="9818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Linear Combination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Linear Transformation with bias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Affine Transformation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15925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Deep Learning – Affine Transformation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36039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https://towardsdatascience.com/visualizing-the-mlp-a-composition-of-transformations-dec1c62d4eea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9A3DAC0F-4CB8-06EC-2AAB-F8C7022958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49" y="2782309"/>
            <a:ext cx="5947275" cy="335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17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F3DA95-27E2-022A-BB44-97F67945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070" y="2839089"/>
            <a:ext cx="7108323" cy="3348394"/>
          </a:xfrm>
          <a:prstGeom prst="rect">
            <a:avLst/>
          </a:prstGeom>
        </p:spPr>
      </p:pic>
      <p:pic>
        <p:nvPicPr>
          <p:cNvPr id="6" name="Picture 2" descr="Tanh Activation Explained | Papers With Code">
            <a:extLst>
              <a:ext uri="{FF2B5EF4-FFF2-40B4-BE49-F238E27FC236}">
                <a16:creationId xmlns:a16="http://schemas.microsoft.com/office/drawing/2014/main" id="{5DC5C988-93B5-ACDB-4953-7DAD513E4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5" y="3042712"/>
            <a:ext cx="4048622" cy="30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C0D148-207C-A986-75D8-7092F44056FF}"/>
              </a:ext>
            </a:extLst>
          </p:cNvPr>
          <p:cNvSpPr/>
          <p:nvPr/>
        </p:nvSpPr>
        <p:spPr>
          <a:xfrm>
            <a:off x="4909595" y="3951774"/>
            <a:ext cx="7108323" cy="21976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E698C2-550F-8F93-6191-7DFCF611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54" y="921204"/>
            <a:ext cx="4400246" cy="311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57B24D-182F-4D2A-F542-55D816E61A93}"/>
              </a:ext>
            </a:extLst>
          </p:cNvPr>
          <p:cNvSpPr>
            <a:spLocks/>
          </p:cNvSpPr>
          <p:nvPr/>
        </p:nvSpPr>
        <p:spPr>
          <a:xfrm>
            <a:off x="6953553" y="1099049"/>
            <a:ext cx="4032445" cy="302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2BCCC4-E010-0969-B3A1-16F361AC223F}"/>
              </a:ext>
            </a:extLst>
          </p:cNvPr>
          <p:cNvSpPr>
            <a:spLocks/>
          </p:cNvSpPr>
          <p:nvPr/>
        </p:nvSpPr>
        <p:spPr>
          <a:xfrm>
            <a:off x="7256219" y="3646751"/>
            <a:ext cx="266700" cy="278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16B24EA-E586-E54F-7EE6-18B60ACDE967}"/>
              </a:ext>
            </a:extLst>
          </p:cNvPr>
          <p:cNvSpPr>
            <a:spLocks/>
          </p:cNvSpPr>
          <p:nvPr/>
        </p:nvSpPr>
        <p:spPr>
          <a:xfrm>
            <a:off x="7989764" y="3590279"/>
            <a:ext cx="496096" cy="23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</a:t>
            </a:r>
            <a:r>
              <a:rPr lang="en-US" altLang="ko-KR" sz="1100" dirty="0"/>
              <a:t>b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6743B56-A6CF-48B8-FB17-5574F925EF90}"/>
              </a:ext>
            </a:extLst>
          </p:cNvPr>
          <p:cNvCxnSpPr>
            <a:cxnSpLocks/>
          </p:cNvCxnSpPr>
          <p:nvPr/>
        </p:nvCxnSpPr>
        <p:spPr>
          <a:xfrm flipV="1">
            <a:off x="7522919" y="3664320"/>
            <a:ext cx="498472" cy="119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E4667A-13A5-5ACC-7865-FF060F4EFD10}"/>
              </a:ext>
            </a:extLst>
          </p:cNvPr>
          <p:cNvCxnSpPr>
            <a:cxnSpLocks/>
          </p:cNvCxnSpPr>
          <p:nvPr/>
        </p:nvCxnSpPr>
        <p:spPr>
          <a:xfrm flipV="1">
            <a:off x="8454232" y="2705100"/>
            <a:ext cx="585145" cy="9818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Affine Transformation + Activation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 function with non-linear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e.g. Tanh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12365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Deep Learning – Non-linear Activation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https://towardsdatascience.com/visualizing-the-mlp-a-composition-of-transformations-dec1c62d4eea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86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9E698C2-550F-8F93-6191-7DFCF6117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54" y="921204"/>
            <a:ext cx="4400246" cy="311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57B24D-182F-4D2A-F542-55D816E61A93}"/>
              </a:ext>
            </a:extLst>
          </p:cNvPr>
          <p:cNvSpPr>
            <a:spLocks/>
          </p:cNvSpPr>
          <p:nvPr/>
        </p:nvSpPr>
        <p:spPr>
          <a:xfrm>
            <a:off x="6953553" y="1099049"/>
            <a:ext cx="4032445" cy="302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02BCCC4-E010-0969-B3A1-16F361AC223F}"/>
              </a:ext>
            </a:extLst>
          </p:cNvPr>
          <p:cNvSpPr>
            <a:spLocks/>
          </p:cNvSpPr>
          <p:nvPr/>
        </p:nvSpPr>
        <p:spPr>
          <a:xfrm>
            <a:off x="7256219" y="3646751"/>
            <a:ext cx="266700" cy="278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16B24EA-E586-E54F-7EE6-18B60ACDE967}"/>
              </a:ext>
            </a:extLst>
          </p:cNvPr>
          <p:cNvSpPr>
            <a:spLocks/>
          </p:cNvSpPr>
          <p:nvPr/>
        </p:nvSpPr>
        <p:spPr>
          <a:xfrm>
            <a:off x="7989764" y="3590279"/>
            <a:ext cx="496096" cy="2314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</a:t>
            </a:r>
            <a:r>
              <a:rPr lang="en-US" altLang="ko-KR" sz="1100" dirty="0"/>
              <a:t>b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6743B56-A6CF-48B8-FB17-5574F925EF90}"/>
              </a:ext>
            </a:extLst>
          </p:cNvPr>
          <p:cNvCxnSpPr>
            <a:cxnSpLocks/>
          </p:cNvCxnSpPr>
          <p:nvPr/>
        </p:nvCxnSpPr>
        <p:spPr>
          <a:xfrm flipV="1">
            <a:off x="7522919" y="3664320"/>
            <a:ext cx="498472" cy="119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E4667A-13A5-5ACC-7865-FF060F4EFD10}"/>
              </a:ext>
            </a:extLst>
          </p:cNvPr>
          <p:cNvCxnSpPr>
            <a:cxnSpLocks/>
          </p:cNvCxnSpPr>
          <p:nvPr/>
        </p:nvCxnSpPr>
        <p:spPr>
          <a:xfrm flipV="1">
            <a:off x="8454232" y="2705100"/>
            <a:ext cx="585145" cy="9818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Affine Transformation + Activation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 function with non-linear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e.g. Tanh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3365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Deep Learning – Non-linear Activation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https://towardsdatascience.com/visualizing-the-mlp-a-composition-of-transformations-dec1c62d4eea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Picture 2" descr="drawing">
            <a:extLst>
              <a:ext uri="{FF2B5EF4-FFF2-40B4-BE49-F238E27FC236}">
                <a16:creationId xmlns:a16="http://schemas.microsoft.com/office/drawing/2014/main" id="{A2AD1799-FA3F-4B61-594E-DBDCDE4B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429000"/>
            <a:ext cx="5467797" cy="257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2581871A-C9B5-8836-B1EB-6356C28DB13D}"/>
              </a:ext>
            </a:extLst>
          </p:cNvPr>
          <p:cNvSpPr/>
          <p:nvPr/>
        </p:nvSpPr>
        <p:spPr>
          <a:xfrm>
            <a:off x="1206002" y="4023578"/>
            <a:ext cx="2314575" cy="990600"/>
          </a:xfrm>
          <a:custGeom>
            <a:avLst/>
            <a:gdLst>
              <a:gd name="connsiteX0" fmla="*/ 0 w 2314575"/>
              <a:gd name="connsiteY0" fmla="*/ 114300 h 896004"/>
              <a:gd name="connsiteX1" fmla="*/ 1000125 w 2314575"/>
              <a:gd name="connsiteY1" fmla="*/ 895350 h 896004"/>
              <a:gd name="connsiteX2" fmla="*/ 2314575 w 2314575"/>
              <a:gd name="connsiteY2" fmla="*/ 0 h 896004"/>
              <a:gd name="connsiteX0" fmla="*/ 0 w 2314575"/>
              <a:gd name="connsiteY0" fmla="*/ 114300 h 1000648"/>
              <a:gd name="connsiteX1" fmla="*/ 1190625 w 2314575"/>
              <a:gd name="connsiteY1" fmla="*/ 1000125 h 1000648"/>
              <a:gd name="connsiteX2" fmla="*/ 2314575 w 2314575"/>
              <a:gd name="connsiteY2" fmla="*/ 0 h 1000648"/>
              <a:gd name="connsiteX0" fmla="*/ 0 w 2314575"/>
              <a:gd name="connsiteY0" fmla="*/ 114300 h 991133"/>
              <a:gd name="connsiteX1" fmla="*/ 1133475 w 2314575"/>
              <a:gd name="connsiteY1" fmla="*/ 990600 h 991133"/>
              <a:gd name="connsiteX2" fmla="*/ 2314575 w 2314575"/>
              <a:gd name="connsiteY2" fmla="*/ 0 h 991133"/>
              <a:gd name="connsiteX0" fmla="*/ 0 w 2314575"/>
              <a:gd name="connsiteY0" fmla="*/ 114300 h 991133"/>
              <a:gd name="connsiteX1" fmla="*/ 1152525 w 2314575"/>
              <a:gd name="connsiteY1" fmla="*/ 990600 h 991133"/>
              <a:gd name="connsiteX2" fmla="*/ 2314575 w 2314575"/>
              <a:gd name="connsiteY2" fmla="*/ 0 h 991133"/>
              <a:gd name="connsiteX0" fmla="*/ 0 w 2314575"/>
              <a:gd name="connsiteY0" fmla="*/ 114300 h 991133"/>
              <a:gd name="connsiteX1" fmla="*/ 1200150 w 2314575"/>
              <a:gd name="connsiteY1" fmla="*/ 990600 h 991133"/>
              <a:gd name="connsiteX2" fmla="*/ 2314575 w 2314575"/>
              <a:gd name="connsiteY2" fmla="*/ 0 h 991133"/>
              <a:gd name="connsiteX0" fmla="*/ 0 w 2314575"/>
              <a:gd name="connsiteY0" fmla="*/ 114300 h 990600"/>
              <a:gd name="connsiteX1" fmla="*/ 1200150 w 2314575"/>
              <a:gd name="connsiteY1" fmla="*/ 990600 h 990600"/>
              <a:gd name="connsiteX2" fmla="*/ 2314575 w 2314575"/>
              <a:gd name="connsiteY2" fmla="*/ 0 h 990600"/>
              <a:gd name="connsiteX0" fmla="*/ 0 w 2314575"/>
              <a:gd name="connsiteY0" fmla="*/ 114300 h 990600"/>
              <a:gd name="connsiteX1" fmla="*/ 1200150 w 2314575"/>
              <a:gd name="connsiteY1" fmla="*/ 990600 h 990600"/>
              <a:gd name="connsiteX2" fmla="*/ 2314575 w 2314575"/>
              <a:gd name="connsiteY2" fmla="*/ 0 h 990600"/>
              <a:gd name="connsiteX0" fmla="*/ 0 w 2314575"/>
              <a:gd name="connsiteY0" fmla="*/ 114300 h 990600"/>
              <a:gd name="connsiteX1" fmla="*/ 1200150 w 2314575"/>
              <a:gd name="connsiteY1" fmla="*/ 990600 h 990600"/>
              <a:gd name="connsiteX2" fmla="*/ 2314575 w 2314575"/>
              <a:gd name="connsiteY2" fmla="*/ 0 h 990600"/>
              <a:gd name="connsiteX0" fmla="*/ 0 w 2314575"/>
              <a:gd name="connsiteY0" fmla="*/ 114300 h 990600"/>
              <a:gd name="connsiteX1" fmla="*/ 1200150 w 2314575"/>
              <a:gd name="connsiteY1" fmla="*/ 990600 h 990600"/>
              <a:gd name="connsiteX2" fmla="*/ 2314575 w 2314575"/>
              <a:gd name="connsiteY2" fmla="*/ 0 h 990600"/>
              <a:gd name="connsiteX0" fmla="*/ 0 w 2314575"/>
              <a:gd name="connsiteY0" fmla="*/ 114300 h 990600"/>
              <a:gd name="connsiteX1" fmla="*/ 1200150 w 2314575"/>
              <a:gd name="connsiteY1" fmla="*/ 990600 h 990600"/>
              <a:gd name="connsiteX2" fmla="*/ 2314575 w 2314575"/>
              <a:gd name="connsiteY2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575" h="990600">
                <a:moveTo>
                  <a:pt x="0" y="114300"/>
                </a:moveTo>
                <a:cubicBezTo>
                  <a:pt x="307181" y="514350"/>
                  <a:pt x="747713" y="914400"/>
                  <a:pt x="1200150" y="990600"/>
                </a:cubicBezTo>
                <a:cubicBezTo>
                  <a:pt x="1700213" y="952500"/>
                  <a:pt x="2114550" y="134937"/>
                  <a:pt x="2314575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013CCEE-B203-6005-11EC-BAF4AE0F9B77}"/>
              </a:ext>
            </a:extLst>
          </p:cNvPr>
          <p:cNvCxnSpPr>
            <a:cxnSpLocks/>
          </p:cNvCxnSpPr>
          <p:nvPr/>
        </p:nvCxnSpPr>
        <p:spPr>
          <a:xfrm flipV="1">
            <a:off x="3856012" y="3150712"/>
            <a:ext cx="2330493" cy="19717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90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34411D16-8060-435D-8727-A69A7D425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6" y="0"/>
            <a:ext cx="5792787" cy="40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상자 6"/>
          <p:cNvSpPr txBox="1"/>
          <p:nvPr/>
        </p:nvSpPr>
        <p:spPr>
          <a:xfrm>
            <a:off x="454598" y="297932"/>
            <a:ext cx="39338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Linear Transformation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6A500-6C13-4ECC-82A5-63C795F0E484}"/>
              </a:ext>
            </a:extLst>
          </p:cNvPr>
          <p:cNvSpPr/>
          <p:nvPr/>
        </p:nvSpPr>
        <p:spPr>
          <a:xfrm>
            <a:off x="6419849" y="297932"/>
            <a:ext cx="4276725" cy="34508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2E04A-8FF8-4FB7-BEE7-26B72753F34E}"/>
              </a:ext>
            </a:extLst>
          </p:cNvPr>
          <p:cNvSpPr txBox="1"/>
          <p:nvPr/>
        </p:nvSpPr>
        <p:spPr>
          <a:xfrm>
            <a:off x="323850" y="21684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https://velog.io/@tobe-honest/%EB%8B%A4%EC%B8%B5-%ED%8D%BC%EC%85%89%ED%8A%B8%EB%A1%A0Multi-layer-Perceptron-MLP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F299FA-A6C0-49B0-90FF-CA85273D5C08}"/>
              </a:ext>
            </a:extLst>
          </p:cNvPr>
          <p:cNvSpPr/>
          <p:nvPr/>
        </p:nvSpPr>
        <p:spPr>
          <a:xfrm>
            <a:off x="7191375" y="3282491"/>
            <a:ext cx="409575" cy="404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7285E9-B10A-4DB2-9A19-2B4FFC7F4833}"/>
              </a:ext>
            </a:extLst>
          </p:cNvPr>
          <p:cNvSpPr/>
          <p:nvPr/>
        </p:nvSpPr>
        <p:spPr>
          <a:xfrm>
            <a:off x="8101011" y="3251246"/>
            <a:ext cx="628650" cy="337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r>
              <a:rPr lang="en-US" altLang="ko-KR" sz="1400" dirty="0"/>
              <a:t>b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A7C6E2-F4EC-4212-B946-696FB41E8DA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602539" y="3419751"/>
            <a:ext cx="498472" cy="65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2E8201A-D7FA-4E57-AA96-3EEE856BF46C}"/>
              </a:ext>
            </a:extLst>
          </p:cNvPr>
          <p:cNvCxnSpPr>
            <a:cxnSpLocks/>
          </p:cNvCxnSpPr>
          <p:nvPr/>
        </p:nvCxnSpPr>
        <p:spPr>
          <a:xfrm flipV="1">
            <a:off x="8597107" y="2294560"/>
            <a:ext cx="651668" cy="948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DDEF32-0F66-4650-8627-5A7EE27B8B73}"/>
              </a:ext>
            </a:extLst>
          </p:cNvPr>
          <p:cNvSpPr txBox="1"/>
          <p:nvPr/>
        </p:nvSpPr>
        <p:spPr>
          <a:xfrm>
            <a:off x="8922941" y="6040994"/>
            <a:ext cx="33758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https://towardsdatascience.com/visualizing-the-mlp-a-composition-of-transformations-dec1c62d4eea</a:t>
            </a:r>
          </a:p>
        </p:txBody>
      </p:sp>
      <p:sp>
        <p:nvSpPr>
          <p:cNvPr id="23" name="텍스트 상자 9">
            <a:extLst>
              <a:ext uri="{FF2B5EF4-FFF2-40B4-BE49-F238E27FC236}">
                <a16:creationId xmlns:a16="http://schemas.microsoft.com/office/drawing/2014/main" id="{37EF32A6-0D20-4DCC-8D06-3673B375D9C4}"/>
              </a:ext>
            </a:extLst>
          </p:cNvPr>
          <p:cNvSpPr txBox="1"/>
          <p:nvPr/>
        </p:nvSpPr>
        <p:spPr>
          <a:xfrm>
            <a:off x="1143000" y="1641618"/>
            <a:ext cx="9905999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Affine Transformation + Activation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 function with non-linear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D8774-EEC8-4914-9D70-B8D106081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51622" cy="68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23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>
            <a:extLst>
              <a:ext uri="{FF2B5EF4-FFF2-40B4-BE49-F238E27FC236}">
                <a16:creationId xmlns:a16="http://schemas.microsoft.com/office/drawing/2014/main" id="{34411D16-8060-435D-8727-A69A7D425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6" y="0"/>
            <a:ext cx="5792787" cy="40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상자 6"/>
          <p:cNvSpPr txBox="1"/>
          <p:nvPr/>
        </p:nvSpPr>
        <p:spPr>
          <a:xfrm>
            <a:off x="454598" y="297932"/>
            <a:ext cx="39338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Linear Transformation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E6A500-6C13-4ECC-82A5-63C795F0E484}"/>
              </a:ext>
            </a:extLst>
          </p:cNvPr>
          <p:cNvSpPr/>
          <p:nvPr/>
        </p:nvSpPr>
        <p:spPr>
          <a:xfrm>
            <a:off x="6419849" y="297932"/>
            <a:ext cx="4276725" cy="34508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2E04A-8FF8-4FB7-BEE7-26B72753F34E}"/>
              </a:ext>
            </a:extLst>
          </p:cNvPr>
          <p:cNvSpPr txBox="1"/>
          <p:nvPr/>
        </p:nvSpPr>
        <p:spPr>
          <a:xfrm>
            <a:off x="323850" y="21684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https://velog.io/@tobe-honest/%EB%8B%A4%EC%B8%B5-%ED%8D%BC%EC%85%89%ED%8A%B8%EB%A1%A0Multi-layer-Perceptron-MLP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F299FA-A6C0-49B0-90FF-CA85273D5C08}"/>
              </a:ext>
            </a:extLst>
          </p:cNvPr>
          <p:cNvSpPr/>
          <p:nvPr/>
        </p:nvSpPr>
        <p:spPr>
          <a:xfrm>
            <a:off x="7191375" y="3282491"/>
            <a:ext cx="409575" cy="404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7285E9-B10A-4DB2-9A19-2B4FFC7F4833}"/>
              </a:ext>
            </a:extLst>
          </p:cNvPr>
          <p:cNvSpPr/>
          <p:nvPr/>
        </p:nvSpPr>
        <p:spPr>
          <a:xfrm>
            <a:off x="8101011" y="3251246"/>
            <a:ext cx="628650" cy="337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r>
              <a:rPr lang="en-US" altLang="ko-KR" sz="1400" dirty="0"/>
              <a:t>b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6A7C6E2-F4EC-4212-B946-696FB41E8DA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7602539" y="3419751"/>
            <a:ext cx="498472" cy="652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2E8201A-D7FA-4E57-AA96-3EEE856BF46C}"/>
              </a:ext>
            </a:extLst>
          </p:cNvPr>
          <p:cNvCxnSpPr>
            <a:cxnSpLocks/>
          </p:cNvCxnSpPr>
          <p:nvPr/>
        </p:nvCxnSpPr>
        <p:spPr>
          <a:xfrm flipV="1">
            <a:off x="8597107" y="2294560"/>
            <a:ext cx="651668" cy="948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DDEF32-0F66-4650-8627-5A7EE27B8B73}"/>
              </a:ext>
            </a:extLst>
          </p:cNvPr>
          <p:cNvSpPr txBox="1"/>
          <p:nvPr/>
        </p:nvSpPr>
        <p:spPr>
          <a:xfrm>
            <a:off x="8922941" y="6040994"/>
            <a:ext cx="33758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https://towardsdatascience.com/visualizing-the-mlp-a-composition-of-transformations-dec1c62d4eea</a:t>
            </a:r>
          </a:p>
        </p:txBody>
      </p:sp>
      <p:sp>
        <p:nvSpPr>
          <p:cNvPr id="23" name="텍스트 상자 9">
            <a:extLst>
              <a:ext uri="{FF2B5EF4-FFF2-40B4-BE49-F238E27FC236}">
                <a16:creationId xmlns:a16="http://schemas.microsoft.com/office/drawing/2014/main" id="{37EF32A6-0D20-4DCC-8D06-3673B375D9C4}"/>
              </a:ext>
            </a:extLst>
          </p:cNvPr>
          <p:cNvSpPr txBox="1"/>
          <p:nvPr/>
        </p:nvSpPr>
        <p:spPr>
          <a:xfrm>
            <a:off x="1143000" y="1641618"/>
            <a:ext cx="9905999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Affine Transformation + Activation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 function with non-linear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4D8774-EEC8-4914-9D70-B8D106081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51622" cy="68352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ED7E06-776D-4A27-8BF8-030528445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3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 part of Machine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Artificial Neural Network (== MLP)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Multiple hidden layers → Deep Neural Network (DNN)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Key to Representation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Learning representation of raw data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For computer to process specific 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Simple representation to complex concepts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35343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Deep Learning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1872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981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 part of Machine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Artificial Neural Network (== MLP)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Multiple hidden layers → Deep Neural Network (DNN)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Key to Representation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Learning representation of raw data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For computer to process specific 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Simple representation to complex concepts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47478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Deep Learning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84439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https://www.pnas.org/doi/full/10.1073/pnas.1821594116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DB34F342-5AA6-A462-C9D9-DD0CC0FD8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31" y="1154706"/>
            <a:ext cx="7796169" cy="42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82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Overlapping layers to represent hierarchy of features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Find abstract features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13176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Deep Learning – Feed Forward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https://www.pnas.org/doi/full/10.1073/pnas.1821594116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DB34F342-5AA6-A462-C9D9-DD0CC0FD8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6"/>
          <a:stretch/>
        </p:blipFill>
        <p:spPr bwMode="auto">
          <a:xfrm>
            <a:off x="7010400" y="1698054"/>
            <a:ext cx="5181600" cy="42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434B646-13A3-5B9A-22C8-13B011052CBF}"/>
              </a:ext>
            </a:extLst>
          </p:cNvPr>
          <p:cNvCxnSpPr>
            <a:cxnSpLocks/>
          </p:cNvCxnSpPr>
          <p:nvPr/>
        </p:nvCxnSpPr>
        <p:spPr>
          <a:xfrm>
            <a:off x="7010400" y="2143125"/>
            <a:ext cx="518159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1B98D4A-DEEB-6D38-6A1E-99170B99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00" y="2393513"/>
            <a:ext cx="4677428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0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73416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https://brunch.co.kr/@hvnpoet/79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0DB485E6-8F5A-D587-7E36-5E04F50F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968" y="849375"/>
            <a:ext cx="3190815" cy="5159249"/>
          </a:xfrm>
          <a:prstGeom prst="rect">
            <a:avLst/>
          </a:prstGeom>
        </p:spPr>
      </p:pic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Yann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LeCun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Yoshua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Bengio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Geoffrey Hinton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Nature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2015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28884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Error Backpropagation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Chain Rule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43552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Deep Learning – Error Backpropagation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https://www.pnas.org/doi/full/10.1073/pnas.1821594116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DB34F342-5AA6-A462-C9D9-DD0CC0FD8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6"/>
          <a:stretch/>
        </p:blipFill>
        <p:spPr bwMode="auto">
          <a:xfrm>
            <a:off x="7010400" y="1698054"/>
            <a:ext cx="5181600" cy="42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434B646-13A3-5B9A-22C8-13B011052CBF}"/>
              </a:ext>
            </a:extLst>
          </p:cNvPr>
          <p:cNvCxnSpPr>
            <a:cxnSpLocks/>
          </p:cNvCxnSpPr>
          <p:nvPr/>
        </p:nvCxnSpPr>
        <p:spPr>
          <a:xfrm flipH="1">
            <a:off x="7334250" y="2114550"/>
            <a:ext cx="4572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1ED80D6-0200-16FA-8A9D-AC7CEFE04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38" y="2392033"/>
            <a:ext cx="4137087" cy="368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15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Insensitive to irrelevant variations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Sensitive to minute details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By general-purpose learning procedure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09021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Deep Learning – Solve dilemma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48537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6584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Insensitive to irrelevant variations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Sensitive to minute details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By general-purpose learning procedure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Deep Learning – Solve dilemma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12849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https://youtu.be/aircAruvnKk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1FF40C4-2DDD-F0F6-5449-8477C97A9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12" y="1080000"/>
            <a:ext cx="8886825" cy="49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87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8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Designed to process data in forms of multiple arrays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1D : signals and sequences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2D : images and audio spectrograms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3D : video or volumetric images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87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Problems of DNN == Motivations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Every output unit interacts with every input unit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Small features like edges occupy only tens or hundreds of pixels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Local pixels are highly correlated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Each element of the weight matrix is used exactly once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learning a separate set of parameters for every location 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35614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79141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458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Problems of DNN == Motivations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Every output unit interacts with every input unit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Small features like edges occupy only tens or hundreds of pixels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Local pixels are highly correlated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Each element of the weight matrix is used exactly once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learning a separate set of parameters for every location 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CF8B330F-E753-B017-0373-F2F769B7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9" y="990600"/>
            <a:ext cx="4876800" cy="4876800"/>
          </a:xfrm>
          <a:prstGeom prst="rect">
            <a:avLst/>
          </a:prstGeom>
          <a:noFill/>
          <a:ln w="8890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9DF66BB-1741-FBB6-1C75-E9EA4DC6DE8B}"/>
              </a:ext>
            </a:extLst>
          </p:cNvPr>
          <p:cNvGrpSpPr/>
          <p:nvPr/>
        </p:nvGrpSpPr>
        <p:grpSpPr>
          <a:xfrm>
            <a:off x="8829514" y="4498253"/>
            <a:ext cx="295568" cy="295275"/>
            <a:chOff x="8829514" y="4498253"/>
            <a:chExt cx="295568" cy="2952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7F676B-C8BA-ADA3-E892-1810E687BA52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C206CEF-60FD-22DE-D833-14011850D01E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2113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Problems of DNN == Motivations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Every output unit interacts with every input unit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Small features like edges occupy only tens or hundreds of pixels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Local pixels are highly correlated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Each element of the weight matrix is used exactly once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learning a separate set of parameters for every location 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049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Problems of DNN == Motivations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Every output unit interacts with every input unit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Small features like edges occupy only tens or hundreds of pixels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Local pixels are highly correlated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Each element of the weight matrix is used exactly once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learning a separate set of parameters for every location 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4EA7FABD-FF3D-2C7C-0623-0F69CF6E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9" y="990600"/>
            <a:ext cx="4876800" cy="4876800"/>
          </a:xfrm>
          <a:prstGeom prst="rect">
            <a:avLst/>
          </a:prstGeom>
          <a:noFill/>
          <a:ln w="8890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5DBAE50-0CBC-4B49-8B36-0641B4B6CE2C}"/>
              </a:ext>
            </a:extLst>
          </p:cNvPr>
          <p:cNvGrpSpPr/>
          <p:nvPr/>
        </p:nvGrpSpPr>
        <p:grpSpPr>
          <a:xfrm>
            <a:off x="8829514" y="4498253"/>
            <a:ext cx="295568" cy="295275"/>
            <a:chOff x="8829514" y="4498253"/>
            <a:chExt cx="295568" cy="2952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B16EA6-5D42-0265-0EB2-79369B8994AD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441879B-C766-2536-18D0-A213B2DDB65D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7F4B83-F769-D80E-7BE4-3231B215449C}"/>
              </a:ext>
            </a:extLst>
          </p:cNvPr>
          <p:cNvGrpSpPr/>
          <p:nvPr/>
        </p:nvGrpSpPr>
        <p:grpSpPr>
          <a:xfrm>
            <a:off x="9339101" y="4566103"/>
            <a:ext cx="295568" cy="295275"/>
            <a:chOff x="8829514" y="4498253"/>
            <a:chExt cx="295568" cy="2952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C22BFD-1DCE-693A-46B7-A6F09F03F9E7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F87A684-B053-4083-223B-433CD89DFC6A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3009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Problems of DNN == Motivations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Every output unit interacts with every input unit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Small features like edges occupy only tens or hundreds of pixels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Local pixels are highly correlated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 Sparse Interaction = Local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Receptive Fields = Small kernels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Each element of the weight matrix is used exactly once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learning a separate set of parameters for every location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→ Parameter Sharing = Shared Weights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845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Ideas of Convolution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Every output unit interacts with every input unit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Small features like edges occupy only tens or hundreds of pixels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Local pixels are highly correlated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 Sparse Interaction = Local</a:t>
            </a:r>
            <a:r>
              <a:rPr kumimoji="1" lang="ko-KR" altLang="en-US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Receptive Fields = Small kernels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Each element of the weight matrix is used exactly once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learning a separate set of parameters for every location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→ Parameter Sharing = Shared Weights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3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196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CAEFD0B3-23F9-69F3-C755-EC6BBFA86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2" y="4108832"/>
            <a:ext cx="8261462" cy="1011808"/>
          </a:xfrm>
          <a:prstGeom prst="rect">
            <a:avLst/>
          </a:prstGeom>
        </p:spPr>
      </p:pic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0C200B2-AE5B-6E3A-85A4-3A999187EA7C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Yann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LeCun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Yoshua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Bengio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Geoffrey Hinton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Nature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2015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1737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Kernels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are smaller than </a:t>
            </a:r>
            <a:r>
              <a:rPr kumimoji="1" lang="en-US" altLang="ko-KR" sz="20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input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→ Less memory usage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→ Less computation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36509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- Sparse Interaction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95A77FB6-7C3D-C4BD-90E1-675EB7A26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9" y="990600"/>
            <a:ext cx="4876800" cy="4876800"/>
          </a:xfrm>
          <a:prstGeom prst="rect">
            <a:avLst/>
          </a:prstGeom>
          <a:noFill/>
          <a:ln w="8890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1F5639C-3E3D-FADC-5D2D-AFC74263F934}"/>
              </a:ext>
            </a:extLst>
          </p:cNvPr>
          <p:cNvGrpSpPr/>
          <p:nvPr/>
        </p:nvGrpSpPr>
        <p:grpSpPr>
          <a:xfrm>
            <a:off x="8829514" y="4498253"/>
            <a:ext cx="295568" cy="295275"/>
            <a:chOff x="8829514" y="4498253"/>
            <a:chExt cx="295568" cy="2952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05718EE-B616-D14D-8AB5-CEAD3ACABCD5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AFD5643-8834-EFDA-C081-23E19D34F386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6875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Kernels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are smaller than </a:t>
            </a:r>
            <a:r>
              <a:rPr kumimoji="1" lang="en-US" altLang="ko-KR" sz="20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input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→ Less memory usage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→ Less computation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- Sparse Interaction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7D5E03F3-7EB9-1A5E-D5E8-9519D5F318A3}"/>
              </a:ext>
            </a:extLst>
          </p:cNvPr>
          <p:cNvGrpSpPr/>
          <p:nvPr/>
        </p:nvGrpSpPr>
        <p:grpSpPr>
          <a:xfrm>
            <a:off x="6791324" y="864626"/>
            <a:ext cx="4946078" cy="5257843"/>
            <a:chOff x="6393130" y="441334"/>
            <a:chExt cx="5344272" cy="56811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EDD4E0-9055-CAFE-3A37-85BF5DB2E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3131" y="797252"/>
              <a:ext cx="5344271" cy="53252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04B201-8DF0-1DB0-F6AE-1B95FF6B24B3}"/>
                </a:ext>
              </a:extLst>
            </p:cNvPr>
            <p:cNvSpPr txBox="1"/>
            <p:nvPr/>
          </p:nvSpPr>
          <p:spPr>
            <a:xfrm>
              <a:off x="6393130" y="441334"/>
              <a:ext cx="2747918" cy="3990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800" b="1" dirty="0">
                  <a:solidFill>
                    <a:srgbClr val="FF000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rPr>
                <a:t>Sparse Interaction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E3A672-07D0-2CAC-6DBD-495F56B4D1A0}"/>
                </a:ext>
              </a:extLst>
            </p:cNvPr>
            <p:cNvSpPr txBox="1"/>
            <p:nvPr/>
          </p:nvSpPr>
          <p:spPr>
            <a:xfrm>
              <a:off x="6393131" y="3297969"/>
              <a:ext cx="3376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b="1" dirty="0">
                  <a:solidFill>
                    <a:srgbClr val="FF0000"/>
                  </a:solidFill>
                  <a:ea typeface="Noto Sans CJK KR Medium" panose="020B0600000000000000" pitchFamily="34" charset="-127"/>
                  <a:sym typeface="Wingdings" panose="05000000000000000000" pitchFamily="2" charset="2"/>
                </a:rPr>
                <a:t>Deep Neural Network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3853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Kernels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are smaller than </a:t>
            </a:r>
            <a:r>
              <a:rPr kumimoji="1" lang="en-US" altLang="ko-KR" sz="20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input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→ Less memory usage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→ Less computation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- Sparse Interaction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D58F735-82D8-7C6E-7A9A-358F9847DF28}"/>
              </a:ext>
            </a:extLst>
          </p:cNvPr>
          <p:cNvGrpSpPr/>
          <p:nvPr/>
        </p:nvGrpSpPr>
        <p:grpSpPr>
          <a:xfrm>
            <a:off x="6507445" y="1639170"/>
            <a:ext cx="5115640" cy="3320046"/>
            <a:chOff x="6507445" y="1639170"/>
            <a:chExt cx="5115640" cy="33200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472CD1C-013B-3679-6CA6-67D75CD4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7446" y="2006054"/>
              <a:ext cx="5115639" cy="295316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153A315-A2AD-79F9-54A8-4AB3D73D0AFA}"/>
                </a:ext>
              </a:extLst>
            </p:cNvPr>
            <p:cNvSpPr txBox="1"/>
            <p:nvPr/>
          </p:nvSpPr>
          <p:spPr>
            <a:xfrm>
              <a:off x="6507445" y="1639170"/>
              <a:ext cx="45415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800" b="1" dirty="0">
                  <a:solidFill>
                    <a:srgbClr val="FF000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rPr>
                <a:t>Sparse Interaction in Deeper Layers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698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Using same parameters for </a:t>
            </a:r>
            <a:r>
              <a:rPr kumimoji="1" lang="en-US" altLang="ko-KR" sz="2000" b="1" dirty="0">
                <a:highlight>
                  <a:srgbClr val="FF0000"/>
                </a:highligh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different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highlight>
                  <a:srgbClr val="FFFF00"/>
                </a:highligh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functions</a:t>
            </a: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in model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→ Less parameters to save 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21035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– Parameter Sharing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8" name="Picture 2">
            <a:extLst>
              <a:ext uri="{FF2B5EF4-FFF2-40B4-BE49-F238E27FC236}">
                <a16:creationId xmlns:a16="http://schemas.microsoft.com/office/drawing/2014/main" id="{B1FB3B6D-6442-1735-7F3B-414ABC0D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9" y="990600"/>
            <a:ext cx="4876800" cy="4876800"/>
          </a:xfrm>
          <a:prstGeom prst="rect">
            <a:avLst/>
          </a:prstGeom>
          <a:noFill/>
          <a:ln w="8890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5B834CE-C8E1-EB1C-5803-A54F2B21DCD9}"/>
              </a:ext>
            </a:extLst>
          </p:cNvPr>
          <p:cNvGrpSpPr/>
          <p:nvPr/>
        </p:nvGrpSpPr>
        <p:grpSpPr>
          <a:xfrm>
            <a:off x="8829514" y="4498253"/>
            <a:ext cx="295568" cy="295275"/>
            <a:chOff x="8829514" y="4498253"/>
            <a:chExt cx="295568" cy="29527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CB2E8CD-CA33-5548-BE1A-1ACB8F4A2E4B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B6C1EA0-9AA1-B9E0-BE06-8007B813F960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A5ED91C-34D1-15F1-B96B-3069FA083A77}"/>
              </a:ext>
            </a:extLst>
          </p:cNvPr>
          <p:cNvGrpSpPr/>
          <p:nvPr/>
        </p:nvGrpSpPr>
        <p:grpSpPr>
          <a:xfrm>
            <a:off x="9339101" y="4566103"/>
            <a:ext cx="295568" cy="295275"/>
            <a:chOff x="8829514" y="4498253"/>
            <a:chExt cx="295568" cy="29527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F6930F2-BE2B-7DC6-1FB8-01E55A7092E8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EDE4F809-4B80-FFC6-C0EE-11B0D03D630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997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Using same parameters for </a:t>
            </a:r>
            <a:r>
              <a:rPr kumimoji="1" lang="en-US" altLang="ko-KR" sz="2000" b="1" dirty="0">
                <a:highlight>
                  <a:srgbClr val="FF0000"/>
                </a:highligh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different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highlight>
                  <a:srgbClr val="FFFF00"/>
                </a:highlight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functions</a:t>
            </a: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in model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→ Less parameters to save 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– Parameter Sharing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5D679B5F-0730-3DAB-5AC7-7C53DED63763}"/>
              </a:ext>
            </a:extLst>
          </p:cNvPr>
          <p:cNvGrpSpPr/>
          <p:nvPr/>
        </p:nvGrpSpPr>
        <p:grpSpPr>
          <a:xfrm>
            <a:off x="6393131" y="1087620"/>
            <a:ext cx="5461871" cy="4438412"/>
            <a:chOff x="6393131" y="1087620"/>
            <a:chExt cx="5461871" cy="44384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C44DF42-97CA-5DD5-4B3D-D5D8EB9DA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3152" y="1439237"/>
              <a:ext cx="5191850" cy="408679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F4BD7F-59D1-5A4C-A792-4419BAAFB769}"/>
                </a:ext>
              </a:extLst>
            </p:cNvPr>
            <p:cNvSpPr txBox="1"/>
            <p:nvPr/>
          </p:nvSpPr>
          <p:spPr>
            <a:xfrm>
              <a:off x="6393131" y="1087620"/>
              <a:ext cx="29137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sz="1800" b="1" dirty="0">
                  <a:solidFill>
                    <a:srgbClr val="FF000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rPr>
                <a:t>Parameter Sharing</a:t>
              </a:r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417205-21E7-43C2-2656-30EBCBF15BE7}"/>
                </a:ext>
              </a:extLst>
            </p:cNvPr>
            <p:cNvSpPr txBox="1"/>
            <p:nvPr/>
          </p:nvSpPr>
          <p:spPr>
            <a:xfrm>
              <a:off x="6393131" y="3297969"/>
              <a:ext cx="33760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ko-KR" b="1" dirty="0">
                  <a:solidFill>
                    <a:srgbClr val="FF0000"/>
                  </a:solidFill>
                  <a:ea typeface="Noto Sans CJK KR Medium" panose="020B0600000000000000" pitchFamily="34" charset="-127"/>
                  <a:sym typeface="Wingdings" panose="05000000000000000000" pitchFamily="2" charset="2"/>
                </a:rPr>
                <a:t>Deep Neural Network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9696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247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Integral of the product of two functions after one is reflected and about the shifted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Continuous	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∗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≔</m:t>
                    </m:r>
                    <m:nary>
                      <m:nary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b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l-GR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τ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−</m:t>
                            </m:r>
                            <m:r>
                              <m:rPr>
                                <m:sty m:val="p"/>
                              </m:rPr>
                              <a:rPr kumimoji="1" lang="el-GR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τ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  <m:r>
                          <m:rPr>
                            <m:sty m:val="p"/>
                          </m:rPr>
                          <a:rPr kumimoji="1" lang="el-GR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τ</m:t>
                        </m:r>
                      </m:e>
                    </m:nary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ko-KR" sz="2000" b="1" i="0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 </m:t>
                    </m:r>
                  </m:oMath>
                </a14:m>
                <a:endParaRPr kumimoji="1" lang="en-US" altLang="ko-KR" sz="2000" b="1" i="0" dirty="0"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Discrete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sz="2000" b="1" i="0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 </m:t>
                    </m:r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∗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≔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kumimoji="1" lang="el-GR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τ</m:t>
                        </m:r>
                      </m:sub>
                      <m:sup/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l-GR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τ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l-GR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τ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Expresses how the shape of one function is modified by </a:t>
                </a:r>
                <a:r>
                  <a:rPr kumimoji="1" lang="en-US" altLang="ko-KR" sz="2000" b="1" dirty="0">
                    <a:solidFill>
                      <a:srgbClr val="FF0000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the other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247299"/>
              </a:xfrm>
              <a:prstGeom prst="rect">
                <a:avLst/>
              </a:prstGeom>
              <a:blipFill>
                <a:blip r:embed="rId2"/>
                <a:stretch>
                  <a:fillRect l="-554" b="-30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39371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– Convolution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18047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https://commons.wikimedia.org/wiki/File:Convolution_of_spiky_function_with_box.gif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8FAF3CF-38CE-1065-7EDF-8F4DF6639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49" y="4676382"/>
            <a:ext cx="4457700" cy="128587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BF81CC6-30A4-6D46-8042-40CF1A71AC96}"/>
              </a:ext>
            </a:extLst>
          </p:cNvPr>
          <p:cNvCxnSpPr/>
          <p:nvPr/>
        </p:nvCxnSpPr>
        <p:spPr>
          <a:xfrm>
            <a:off x="9346983" y="4327299"/>
            <a:ext cx="523875" cy="3490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438B75-F8C8-B468-2BEA-D949EC1A0F71}"/>
              </a:ext>
            </a:extLst>
          </p:cNvPr>
          <p:cNvSpPr txBox="1"/>
          <p:nvPr/>
        </p:nvSpPr>
        <p:spPr>
          <a:xfrm>
            <a:off x="9946166" y="4592987"/>
            <a:ext cx="1268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ea typeface="Noto Sans CJK KR Medium" panose="020B0600000000000000" pitchFamily="34" charset="-127"/>
                <a:sym typeface="Wingdings" panose="05000000000000000000" pitchFamily="2" charset="2"/>
              </a:rPr>
              <a:t>Kernel (Filter)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068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31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Convolution in 2D with Image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</m:oMath>
                </a14:m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as input, two-dimensional kernel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𝑲</m:t>
                    </m:r>
                  </m:oMath>
                </a14:m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∗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By commutative property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lvl="1">
                  <a:lnSpc>
                    <a:spcPct val="200000"/>
                  </a:lnSpc>
                </a:pPr>
                <a:endParaRPr kumimoji="1" lang="en-US" altLang="ko-KR" sz="20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Uses Cross Correlation for simpler implementation (not flipping kernel)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Not commutative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★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312399"/>
              </a:xfrm>
              <a:prstGeom prst="rect">
                <a:avLst/>
              </a:prstGeom>
              <a:blipFill>
                <a:blip r:embed="rId2"/>
                <a:stretch>
                  <a:fillRect l="-554" b="-161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– 2D Convolution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665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312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Convolution in 2D with Image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</m:oMath>
                </a14:m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as input, two-dimensional kernel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𝑲</m:t>
                    </m:r>
                  </m:oMath>
                </a14:m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∗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By commutative property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lvl="1">
                  <a:lnSpc>
                    <a:spcPct val="200000"/>
                  </a:lnSpc>
                </a:pPr>
                <a:endParaRPr kumimoji="1" lang="en-US" altLang="ko-KR" sz="20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Uses Cross Correlation for simpler implementation (not flipping kernel)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Not commutative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★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312399"/>
              </a:xfrm>
              <a:prstGeom prst="rect">
                <a:avLst/>
              </a:prstGeom>
              <a:blipFill>
                <a:blip r:embed="rId2"/>
                <a:stretch>
                  <a:fillRect l="-554" b="-161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5763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– 2D Convolution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그래픽 1">
            <a:extLst>
              <a:ext uri="{FF2B5EF4-FFF2-40B4-BE49-F238E27FC236}">
                <a16:creationId xmlns:a16="http://schemas.microsoft.com/office/drawing/2014/main" id="{079C2065-0E5A-9D03-6CED-4963FBE5E0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3827"/>
          <a:stretch/>
        </p:blipFill>
        <p:spPr>
          <a:xfrm>
            <a:off x="7181462" y="1257976"/>
            <a:ext cx="403393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84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 &gt; Activation &gt; Pooling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 : nonlinear activation function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Pooling 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Summary statistics of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Max Pooling -&gt; getting maximum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output within a rectangular neighbor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Translation invariance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36920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- 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796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&lt;Object Detection and Image Segmentation with Deep Learning on Earth Observation Data: A Review-Part I: Evolution and Recent Trends&gt; Thorsten </a:t>
                      </a:r>
                      <a:r>
                        <a:rPr lang="en-US" altLang="ko-KR" sz="1400" b="0" i="0" dirty="0" err="1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Hoeser</a:t>
                      </a:r>
                      <a:r>
                        <a:rPr lang="en-US" altLang="ko-KR" sz="1400" b="0" i="0" dirty="0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, Claudia </a:t>
                      </a:r>
                      <a:r>
                        <a:rPr lang="en-US" altLang="ko-KR" sz="1400" b="0" i="0" dirty="0" err="1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Kuenzer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BA20055-0FF1-CF58-D43B-93AAD067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43" y="848574"/>
            <a:ext cx="3881081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98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 &gt; Activation &gt; Pooling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 : nonlinear activation function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Pooling 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Summary statistics of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Max Pooling -&gt; getting maximum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output within a rectangular neighbor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Translation invariance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- 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48403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&lt;Object Detection and Image Segmentation with Deep Learning on Earth Observation Data: A Review-Part I: Evolution and Recent Trends&gt; Thorsten </a:t>
                      </a:r>
                      <a:r>
                        <a:rPr lang="en-US" altLang="ko-KR" sz="1400" b="0" i="0" dirty="0" err="1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Hoeser</a:t>
                      </a:r>
                      <a:r>
                        <a:rPr lang="en-US" altLang="ko-KR" sz="1400" b="0" i="0" dirty="0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, Claudia </a:t>
                      </a:r>
                      <a:r>
                        <a:rPr lang="en-US" altLang="ko-KR" sz="1400" b="0" i="0" dirty="0" err="1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Kuenzer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3E5BEDA-775B-64FF-C6C7-301F8F9A2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43" y="848574"/>
            <a:ext cx="3881081" cy="52006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F3ECE80-1639-4097-63A2-FFAA595EAF7B}"/>
              </a:ext>
            </a:extLst>
          </p:cNvPr>
          <p:cNvSpPr/>
          <p:nvPr/>
        </p:nvSpPr>
        <p:spPr>
          <a:xfrm>
            <a:off x="8116440" y="740229"/>
            <a:ext cx="3279483" cy="15838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46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42353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https://www.analyticsvidhya.com/blog/2021/08/computer-vision-and-how-it-is-shaping-the-world-around-us/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B103EED-58C7-7B69-AA12-E9595F3AB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60566" r="858" b="6658"/>
          <a:stretch/>
        </p:blipFill>
        <p:spPr bwMode="auto">
          <a:xfrm>
            <a:off x="1075508" y="3796937"/>
            <a:ext cx="10345783" cy="165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C00D40-81D9-4849-EA3A-3030CE486F3A}"/>
              </a:ext>
            </a:extLst>
          </p:cNvPr>
          <p:cNvCxnSpPr>
            <a:cxnSpLocks/>
          </p:cNvCxnSpPr>
          <p:nvPr/>
        </p:nvCxnSpPr>
        <p:spPr>
          <a:xfrm>
            <a:off x="4815840" y="3429000"/>
            <a:ext cx="0" cy="4528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상자 9">
            <a:extLst>
              <a:ext uri="{FF2B5EF4-FFF2-40B4-BE49-F238E27FC236}">
                <a16:creationId xmlns:a16="http://schemas.microsoft.com/office/drawing/2014/main" id="{74D7787D-9953-F052-80FD-7CA38D5BA67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Yann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LeCun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Yoshua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Bengio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Geoffrey Hinton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Nature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2015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6493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 &gt; Activation &gt; Pooling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 : nonlinear activation function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Pooling 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Summary statistics of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Max Pooling -&gt; getting maximum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output within a rectangular neighbor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Translation invariance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- 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AD9E04D5-967D-CFD2-6E69-29B41AE388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16" y="3415154"/>
            <a:ext cx="3028784" cy="344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2E646D0-9782-7DDA-14EE-0FC1C2A058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67" y="78378"/>
            <a:ext cx="4687933" cy="34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81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 &gt; Activation &gt; Pooling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 </a:t>
            </a: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: nonlinear activation function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Pooling 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Summary statistics of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Max Pooling -&gt; getting maximum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output within a rectangular neighbor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Translation invariance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- 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&lt;Object Detection and Image Segmentation with Deep Learning on Earth Observation Data: A Review-Part I: Evolution and Recent Trends&gt; Thorsten </a:t>
                      </a:r>
                      <a:r>
                        <a:rPr lang="en-US" altLang="ko-KR" sz="1400" b="0" i="0" dirty="0" err="1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Hoeser</a:t>
                      </a:r>
                      <a:r>
                        <a:rPr lang="en-US" altLang="ko-KR" sz="1400" b="0" i="0" dirty="0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, Claudia </a:t>
                      </a:r>
                      <a:r>
                        <a:rPr lang="en-US" altLang="ko-KR" sz="1400" b="0" i="0" dirty="0" err="1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Kuenzer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BA20055-0FF1-CF58-D43B-93AAD067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43" y="848574"/>
            <a:ext cx="3881081" cy="52006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36BC53A-82A9-1FE3-358D-7F893596D849}"/>
              </a:ext>
            </a:extLst>
          </p:cNvPr>
          <p:cNvSpPr/>
          <p:nvPr/>
        </p:nvSpPr>
        <p:spPr>
          <a:xfrm>
            <a:off x="9319533" y="2256609"/>
            <a:ext cx="1338942" cy="7228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665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 &gt; Activation &gt; Pooling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 : nonlinear activation function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Pooling</a:t>
            </a: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Summary statistics of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Max Pooling -&gt; getting maximum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output within a rectangular neighbor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Translation invariance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- 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81442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6143C5B-1916-E4C7-5FA9-253A24F7DE98}"/>
              </a:ext>
            </a:extLst>
          </p:cNvPr>
          <p:cNvGrpSpPr/>
          <p:nvPr/>
        </p:nvGrpSpPr>
        <p:grpSpPr>
          <a:xfrm>
            <a:off x="6938865" y="99507"/>
            <a:ext cx="5253135" cy="1874165"/>
            <a:chOff x="6634065" y="983537"/>
            <a:chExt cx="5253135" cy="1874165"/>
          </a:xfrm>
        </p:grpSpPr>
        <p:pic>
          <p:nvPicPr>
            <p:cNvPr id="3" name="Picture 2" descr="Lightbox">
              <a:extLst>
                <a:ext uri="{FF2B5EF4-FFF2-40B4-BE49-F238E27FC236}">
                  <a16:creationId xmlns:a16="http://schemas.microsoft.com/office/drawing/2014/main" id="{3C609AFD-964A-3AC0-1F4F-52F174A87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4065" y="983537"/>
              <a:ext cx="5253135" cy="187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D9360DC-C7F9-F39E-DF67-8FB13B368E7C}"/>
                </a:ext>
              </a:extLst>
            </p:cNvPr>
            <p:cNvSpPr/>
            <p:nvPr/>
          </p:nvSpPr>
          <p:spPr>
            <a:xfrm>
              <a:off x="6667500" y="1462088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E73B159-779B-247F-D219-5E5CF3FF62B7}"/>
                </a:ext>
              </a:extLst>
            </p:cNvPr>
            <p:cNvSpPr/>
            <p:nvPr/>
          </p:nvSpPr>
          <p:spPr>
            <a:xfrm>
              <a:off x="7577137" y="1019176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DEF214C-9794-97E2-5BDB-6F95F56E8BB2}"/>
                </a:ext>
              </a:extLst>
            </p:cNvPr>
            <p:cNvSpPr/>
            <p:nvPr/>
          </p:nvSpPr>
          <p:spPr>
            <a:xfrm>
              <a:off x="6667597" y="1905000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8D58A0-AEE7-9A7E-BD48-472911EB7B58}"/>
                </a:ext>
              </a:extLst>
            </p:cNvPr>
            <p:cNvSpPr/>
            <p:nvPr/>
          </p:nvSpPr>
          <p:spPr>
            <a:xfrm>
              <a:off x="8020342" y="2375042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32E138B4-4477-39AD-4925-73466750B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797" y="2145040"/>
            <a:ext cx="2989228" cy="405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6CA667-A041-A974-58C7-B65DA0166499}"/>
              </a:ext>
            </a:extLst>
          </p:cNvPr>
          <p:cNvSpPr/>
          <p:nvPr/>
        </p:nvSpPr>
        <p:spPr>
          <a:xfrm>
            <a:off x="8081962" y="2095702"/>
            <a:ext cx="3085559" cy="8455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581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 &gt; Activation &gt; Pooling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 : nonlinear activation function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Pooling</a:t>
            </a: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Summary statistics of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Max Pooling -&gt; getting maximum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output within a rectangular neighbor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Invariance to small shifts and distortions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- 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6143C5B-1916-E4C7-5FA9-253A24F7DE98}"/>
              </a:ext>
            </a:extLst>
          </p:cNvPr>
          <p:cNvGrpSpPr/>
          <p:nvPr/>
        </p:nvGrpSpPr>
        <p:grpSpPr>
          <a:xfrm>
            <a:off x="6938865" y="99507"/>
            <a:ext cx="5253135" cy="1874165"/>
            <a:chOff x="6634065" y="983537"/>
            <a:chExt cx="5253135" cy="1874165"/>
          </a:xfrm>
        </p:grpSpPr>
        <p:pic>
          <p:nvPicPr>
            <p:cNvPr id="3" name="Picture 2" descr="Lightbox">
              <a:extLst>
                <a:ext uri="{FF2B5EF4-FFF2-40B4-BE49-F238E27FC236}">
                  <a16:creationId xmlns:a16="http://schemas.microsoft.com/office/drawing/2014/main" id="{3C609AFD-964A-3AC0-1F4F-52F174A87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4065" y="983537"/>
              <a:ext cx="5253135" cy="187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D9360DC-C7F9-F39E-DF67-8FB13B368E7C}"/>
                </a:ext>
              </a:extLst>
            </p:cNvPr>
            <p:cNvSpPr/>
            <p:nvPr/>
          </p:nvSpPr>
          <p:spPr>
            <a:xfrm>
              <a:off x="6667500" y="1462088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E73B159-779B-247F-D219-5E5CF3FF62B7}"/>
                </a:ext>
              </a:extLst>
            </p:cNvPr>
            <p:cNvSpPr/>
            <p:nvPr/>
          </p:nvSpPr>
          <p:spPr>
            <a:xfrm>
              <a:off x="7577137" y="1019176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DEF214C-9794-97E2-5BDB-6F95F56E8BB2}"/>
                </a:ext>
              </a:extLst>
            </p:cNvPr>
            <p:cNvSpPr/>
            <p:nvPr/>
          </p:nvSpPr>
          <p:spPr>
            <a:xfrm>
              <a:off x="6667597" y="1905000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8D58A0-AEE7-9A7E-BD48-472911EB7B58}"/>
                </a:ext>
              </a:extLst>
            </p:cNvPr>
            <p:cNvSpPr/>
            <p:nvPr/>
          </p:nvSpPr>
          <p:spPr>
            <a:xfrm>
              <a:off x="8020342" y="2375042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32E138B4-4477-39AD-4925-73466750B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797" y="2145040"/>
            <a:ext cx="2989228" cy="405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E6CA667-A041-A974-58C7-B65DA0166499}"/>
              </a:ext>
            </a:extLst>
          </p:cNvPr>
          <p:cNvSpPr/>
          <p:nvPr/>
        </p:nvSpPr>
        <p:spPr>
          <a:xfrm>
            <a:off x="8081962" y="2095702"/>
            <a:ext cx="3085559" cy="8455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107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 &gt; Activation &gt; Pooling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Activation : nonlinear activation function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Pooling 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Summary statistics of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Max Pooling -&gt; getting maximum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output within a rectangular neighbor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Translation invariance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- 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&lt;Object Detection and Image Segmentation with Deep Learning on Earth Observation Data: A Review-Part I: Evolution and Recent Trends&gt; Thorsten </a:t>
                      </a:r>
                      <a:r>
                        <a:rPr lang="en-US" altLang="ko-KR" sz="1400" b="0" i="0" dirty="0" err="1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Hoeser</a:t>
                      </a:r>
                      <a:r>
                        <a:rPr lang="en-US" altLang="ko-KR" sz="1400" b="0" i="0" dirty="0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, Claudia </a:t>
                      </a:r>
                      <a:r>
                        <a:rPr lang="en-US" altLang="ko-KR" sz="1400" b="0" i="0" dirty="0" err="1">
                          <a:solidFill>
                            <a:srgbClr val="111111"/>
                          </a:solidFill>
                          <a:effectLst/>
                          <a:latin typeface="Roboto" panose="020B0604020202020204" pitchFamily="2" charset="0"/>
                        </a:rPr>
                        <a:t>Kuenzer</a:t>
                      </a:r>
                      <a:endParaRPr lang="ko-KR" altLang="en-US" sz="1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BA20055-0FF1-CF58-D43B-93AAD067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43" y="848574"/>
            <a:ext cx="3881081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11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ImageNet Competition 2012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Winner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Efficient use of GPUs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ReLU</a:t>
            </a: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Dropout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Data Augmentation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30694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Convnet - </a:t>
                      </a:r>
                      <a:r>
                        <a:rPr lang="en-US" altLang="ko-KR" sz="28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AlexNet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02958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https://medium.com/coinmonks/paper-review-of-alexnet-caffenet-winner-in-ilsvrc-2012-image-classification-b93598314160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5602" name="Picture 2">
            <a:extLst>
              <a:ext uri="{FF2B5EF4-FFF2-40B4-BE49-F238E27FC236}">
                <a16:creationId xmlns:a16="http://schemas.microsoft.com/office/drawing/2014/main" id="{2663A82F-598A-6050-AAF5-E049AAC7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1004888"/>
            <a:ext cx="62674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15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Distribution Hypothesis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Underlying data-generating distribution has as appropriate componential structure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Words in similar position similar semantic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You shall know a word by the company it keeps. - J.R. Firth (1957)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Find target word by its companies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Elements are not mutually exclusive &amp; Variations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4755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Distributed Representations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086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8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Local representation (Discrete Representation)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Consider word it self in a sentence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One-hot Encoding (Sparse Representation)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4391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Distributed Representations – Local representation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326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8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Local representation (Discrete Representation)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Consider word it self in a sentence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One-hot Encoding (Sparse Representation)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05924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Distributed Representations – </a:t>
                      </a: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One-hot Encoding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07704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https://dreamgonfly.github.io/blog/word2vec-explained/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66562" name="Picture 2" descr="sparse representation">
            <a:extLst>
              <a:ext uri="{FF2B5EF4-FFF2-40B4-BE49-F238E27FC236}">
                <a16:creationId xmlns:a16="http://schemas.microsoft.com/office/drawing/2014/main" id="{B9F43A9E-4B8C-9F91-56F2-AD6FAF94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4" y="1080000"/>
            <a:ext cx="355770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6086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8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Local representation (Discrete Representation)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Consider word it self in a sentence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One-hot Encoding (Sparse Representation)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Cannot compute cosine similarity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High dimension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Distributed Representations – </a:t>
                      </a: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One-hot Encoding</a:t>
                      </a:r>
                      <a:endParaRPr lang="en-US" altLang="ko-KR" sz="28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https://dreamgonfly.github.io/blog/word2vec-explained/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66562" name="Picture 2" descr="sparse representation">
            <a:extLst>
              <a:ext uri="{FF2B5EF4-FFF2-40B4-BE49-F238E27FC236}">
                <a16:creationId xmlns:a16="http://schemas.microsoft.com/office/drawing/2014/main" id="{B9F43A9E-4B8C-9F91-56F2-AD6FAF94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4" y="1080000"/>
            <a:ext cx="355770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26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A8FAE72-3B4D-56C8-E394-0ADE69DB0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608" y="3705464"/>
            <a:ext cx="66675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https://medium.com/@antoine.louis/a-brief-history-of-natural-language-processing-part-2-f5e575e8e37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C00D40-81D9-4849-EA3A-3030CE486F3A}"/>
              </a:ext>
            </a:extLst>
          </p:cNvPr>
          <p:cNvCxnSpPr>
            <a:cxnSpLocks/>
          </p:cNvCxnSpPr>
          <p:nvPr/>
        </p:nvCxnSpPr>
        <p:spPr>
          <a:xfrm flipV="1">
            <a:off x="6757851" y="4724639"/>
            <a:ext cx="0" cy="4264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72C6EC22-16CB-6685-1434-7189D3B0129E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Yann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LeCun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Yoshua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Bengio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Geoffrey Hinton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Nature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2015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1871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Distributed representation ( ⊂ Continuous Representation)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Dense Representation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Vector embedding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05142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Distributed Representations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https://dreamgonfly.github.io/blog/word2vec-explained/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68610" name="Picture 2" descr="dense representation">
            <a:extLst>
              <a:ext uri="{FF2B5EF4-FFF2-40B4-BE49-F238E27FC236}">
                <a16:creationId xmlns:a16="http://schemas.microsoft.com/office/drawing/2014/main" id="{628870E8-AB0D-7A21-983F-CA9708E35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95" y="1762444"/>
            <a:ext cx="5933204" cy="36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78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Distributed representation ( ⊂ Continuous Representation)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Dense Representation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Vector embedding  Word2Vec, …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Distributed Representations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3712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9269BBB-1FC2-8433-642A-CF3A80F7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24" y="2931661"/>
            <a:ext cx="8922949" cy="310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194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Distributed representation ( ⊂ Continuous Representation)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Dense Representation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Vector embedding  Word2Vec, …</a:t>
            </a: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Less dimension</a:t>
            </a: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Discover semantic features that are not explicitly present by neural network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Distributed Representations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236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5534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Distributed representation ( ⊂ Continuous Representation)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Dense Representation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Vector embedding  Word2Vec, …</a:t>
            </a: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Less dimension</a:t>
            </a: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Discover semantic features that are not explicitly present by neural network</a:t>
            </a: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  <a:hlinkClick r:id="rId2"/>
              </a:rPr>
              <a:t>https://word2vec.kr/search/?query=%ED%95%9C%EA%B5%AD-%EC%84%9C%EC%9A%B8%2B%EB%8F%84%EC%BF%84</a:t>
            </a: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1371600" lvl="2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Distributed Representations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8821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Recurrent Neural Network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Process an input sequence one element at a time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Maintain hidden state vector (W)  memory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Dynamic = Variable length of sequence of inputs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Difficult to train to store information for very long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Vanishing gradient problem of RNN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71774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RNN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A224419-173B-C2C5-B7D3-5808D7BA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026" y="4165458"/>
            <a:ext cx="4467849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67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LSTM (Long Short-Term Memory)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Deal with vanishing gradient problem of RNN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RNN with both long-term memory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	and short-term memory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16361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RNN - LSTM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64585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https://en.wikipedia.org/wiki/Long_short-term_memory#/media/File:LSTM_Cell.svg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70658" name="Picture 2">
            <a:extLst>
              <a:ext uri="{FF2B5EF4-FFF2-40B4-BE49-F238E27FC236}">
                <a16:creationId xmlns:a16="http://schemas.microsoft.com/office/drawing/2014/main" id="{FE555787-789E-4C3E-138F-5D5B26CC9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806075"/>
            <a:ext cx="57150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68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Conventional machine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Required engineering &amp; domain knowledge  design feature extractor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limitation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Representation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Fed with raw data  automatically discover representations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Deep Learning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07351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Representation Learning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30485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3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Deep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Composing layers with non-linear modules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One layer transforming representation at one level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Lower layer : raw input  higher layer : abstract representations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Features not designed by humans with domain knowledge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With raw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General-purpose learning procedure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Representation Learning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659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CJK KR Bold"/>
        <a:ea typeface="Noto Sans CJK KR Bold"/>
        <a:cs typeface=""/>
      </a:majorFont>
      <a:minorFont>
        <a:latin typeface="Noto Sans CJK KR Medium"/>
        <a:ea typeface="Noto Sans CJK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12000</TotalTime>
  <Words>2715</Words>
  <Application>Microsoft Office PowerPoint</Application>
  <PresentationFormat>와이드스크린</PresentationFormat>
  <Paragraphs>512</Paragraphs>
  <Slides>76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5" baseType="lpstr">
      <vt:lpstr>Kohinoor Devanagari</vt:lpstr>
      <vt:lpstr>Noto Sans CJK KR</vt:lpstr>
      <vt:lpstr>Noto Sans CJK KR Bold</vt:lpstr>
      <vt:lpstr>Noto Sans CJK KR Medium</vt:lpstr>
      <vt:lpstr>Noto Serif CJK KR Medium</vt:lpstr>
      <vt:lpstr>Arial</vt:lpstr>
      <vt:lpstr>Cambria Math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찬호</dc:creator>
  <cp:lastModifiedBy>박 찬호</cp:lastModifiedBy>
  <cp:revision>80</cp:revision>
  <dcterms:created xsi:type="dcterms:W3CDTF">2021-09-16T03:11:08Z</dcterms:created>
  <dcterms:modified xsi:type="dcterms:W3CDTF">2023-01-04T04:40:31Z</dcterms:modified>
</cp:coreProperties>
</file>